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71" r:id="rId2"/>
    <p:sldId id="295" r:id="rId3"/>
    <p:sldId id="292" r:id="rId4"/>
    <p:sldId id="296" r:id="rId5"/>
    <p:sldId id="294" r:id="rId6"/>
    <p:sldId id="297" r:id="rId7"/>
    <p:sldId id="289" r:id="rId8"/>
    <p:sldId id="298" r:id="rId9"/>
    <p:sldId id="288" r:id="rId10"/>
    <p:sldId id="299" r:id="rId11"/>
    <p:sldId id="286" r:id="rId12"/>
    <p:sldId id="301" r:id="rId13"/>
    <p:sldId id="300" r:id="rId14"/>
    <p:sldId id="302" r:id="rId15"/>
    <p:sldId id="290" r:id="rId16"/>
    <p:sldId id="303" r:id="rId17"/>
    <p:sldId id="291" r:id="rId18"/>
    <p:sldId id="304" r:id="rId19"/>
    <p:sldId id="284" r:id="rId20"/>
    <p:sldId id="305" r:id="rId21"/>
    <p:sldId id="265" r:id="rId22"/>
    <p:sldId id="266" r:id="rId23"/>
    <p:sldId id="268" r:id="rId24"/>
    <p:sldId id="276" r:id="rId25"/>
    <p:sldId id="272" r:id="rId26"/>
    <p:sldId id="277" r:id="rId27"/>
    <p:sldId id="30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1" autoAdjust="0"/>
    <p:restoredTop sz="88727" autoAdjust="0"/>
  </p:normalViewPr>
  <p:slideViewPr>
    <p:cSldViewPr>
      <p:cViewPr>
        <p:scale>
          <a:sx n="70" d="100"/>
          <a:sy n="70" d="100"/>
        </p:scale>
        <p:origin x="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D4958-A7D2-4F48-A195-90301831C5B3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763B-CA27-43BD-8CA2-3E85F87E9E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3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5763B-CA27-43BD-8CA2-3E85F87E9E1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5763B-CA27-43BD-8CA2-3E85F87E9E1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CE5E98-2C52-406C-AB3E-714B37D6C509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B823D3-7955-4B53-BE58-170D942A6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ФГОС</a:t>
            </a:r>
            <a:endParaRPr lang="ru-RU" sz="5400" dirty="0"/>
          </a:p>
          <a:p>
            <a:pPr marL="0" indent="0" algn="ctr">
              <a:buNone/>
            </a:pPr>
            <a:r>
              <a:rPr lang="en-US" sz="5400" dirty="0" smtClean="0"/>
              <a:t>AOO</a:t>
            </a:r>
            <a:r>
              <a:rPr lang="ru-RU" sz="5400" dirty="0" smtClean="0"/>
              <a:t>П</a:t>
            </a:r>
          </a:p>
          <a:p>
            <a:pPr marL="0" indent="0" algn="ctr">
              <a:buNone/>
            </a:pPr>
            <a:r>
              <a:rPr lang="ru-RU" sz="5400" dirty="0" smtClean="0"/>
              <a:t>СИПР</a:t>
            </a:r>
          </a:p>
          <a:p>
            <a:pPr marL="0" indent="0" algn="ctr">
              <a:buNone/>
            </a:pPr>
            <a:r>
              <a:rPr lang="ru-RU" sz="5400" dirty="0" smtClean="0"/>
              <a:t>ИПР</a:t>
            </a:r>
          </a:p>
          <a:p>
            <a:pPr marL="0" indent="0" algn="ctr">
              <a:buNone/>
            </a:pPr>
            <a:r>
              <a:rPr lang="ru-RU" sz="5400" dirty="0" smtClean="0"/>
              <a:t>БУД</a:t>
            </a:r>
            <a:endParaRPr lang="ru-RU" sz="5400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2088232" cy="475664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endParaRPr lang="ru-RU" sz="1400" dirty="0"/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0" dirty="0" smtClean="0"/>
              <a:t>2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69202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algn="ctr">
              <a:buFont typeface="Wingdings" pitchFamily="2" charset="2"/>
              <a:buNone/>
            </a:pPr>
            <a:r>
              <a:rPr lang="ru-RU" sz="3600" b="1" dirty="0"/>
              <a:t>Для каких интеллектуальных нарушений обучающихся предусмотрен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/>
              <a:t>вариант 1 </a:t>
            </a:r>
            <a:r>
              <a:rPr lang="ru-RU" sz="3600" b="1" dirty="0" smtClean="0"/>
              <a:t>?</a:t>
            </a: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1769779" cy="403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2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Для обучающихся с лёгкой умственной отсталостью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5166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b="1" dirty="0" smtClean="0"/>
          </a:p>
          <a:p>
            <a:pPr algn="ctr">
              <a:buFont typeface="Wingdings" pitchFamily="2" charset="2"/>
              <a:buNone/>
            </a:pPr>
            <a:r>
              <a:rPr lang="ru-RU" b="1" dirty="0" smtClean="0"/>
              <a:t>Для </a:t>
            </a:r>
            <a:r>
              <a:rPr lang="ru-RU" b="1" dirty="0"/>
              <a:t>каких интеллектуальных нарушений обучающихся предусмотрен </a:t>
            </a:r>
          </a:p>
          <a:p>
            <a:pPr algn="ctr">
              <a:buFont typeface="Wingdings" pitchFamily="2" charset="2"/>
              <a:buNone/>
            </a:pPr>
            <a:r>
              <a:rPr lang="ru-RU" b="1" dirty="0"/>
              <a:t>вариант 2 ?</a:t>
            </a:r>
          </a:p>
          <a:p>
            <a:endParaRPr lang="ru-RU" dirty="0"/>
          </a:p>
        </p:txBody>
      </p:sp>
      <p:pic>
        <p:nvPicPr>
          <p:cNvPr id="4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44824"/>
            <a:ext cx="2160240" cy="4226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53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Тяжелой</a:t>
            </a:r>
            <a:r>
              <a:rPr lang="ru-RU" b="1" dirty="0"/>
              <a:t>, умеренной и глубокой, а также с тяжёлыми и множественными нарушениями </a:t>
            </a:r>
            <a:r>
              <a:rPr lang="ru-RU" b="1" dirty="0" smtClean="0"/>
              <a:t>развития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523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Что составляется на основе АООП 2 вариант?</a:t>
            </a:r>
            <a:endParaRPr lang="ru-RU" sz="4400" dirty="0"/>
          </a:p>
        </p:txBody>
      </p:sp>
      <p:pic>
        <p:nvPicPr>
          <p:cNvPr id="4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1507167" cy="34330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0342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600" b="1" dirty="0"/>
              <a:t>Н</a:t>
            </a:r>
            <a:r>
              <a:rPr lang="ru-RU" sz="3600" b="1" dirty="0" smtClean="0"/>
              <a:t>а основе АООП (вариант </a:t>
            </a:r>
            <a:r>
              <a:rPr lang="ru-RU" sz="3600" b="1" dirty="0"/>
              <a:t> </a:t>
            </a:r>
            <a:r>
              <a:rPr lang="ru-RU" sz="3600" b="1" dirty="0" smtClean="0"/>
              <a:t>2), </a:t>
            </a:r>
          </a:p>
          <a:p>
            <a:pPr marL="0" indent="0" algn="ctr">
              <a:buNone/>
            </a:pPr>
            <a:r>
              <a:rPr lang="ru-RU" sz="3600" b="1" dirty="0" smtClean="0"/>
              <a:t>разрабатывается специальная</a:t>
            </a:r>
          </a:p>
          <a:p>
            <a:pPr marL="0" indent="0" algn="ctr">
              <a:buNone/>
            </a:pPr>
            <a:r>
              <a:rPr lang="ru-RU" sz="3600" b="1" dirty="0" smtClean="0"/>
              <a:t>индивидуальная</a:t>
            </a:r>
            <a:r>
              <a:rPr lang="ru-RU" sz="3600" b="1" dirty="0"/>
              <a:t> 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программа </a:t>
            </a:r>
            <a:r>
              <a:rPr lang="ru-RU" sz="3600" b="1" dirty="0"/>
              <a:t>развития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СИПР</a:t>
            </a:r>
            <a:r>
              <a:rPr lang="ru-RU" sz="3600" b="1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85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Зачем </a:t>
            </a:r>
            <a:r>
              <a:rPr lang="ru-RU" sz="3600" dirty="0"/>
              <a:t>проектировать СИПР, если предусмотрена вариативность адаптированных программ</a:t>
            </a:r>
            <a:r>
              <a:rPr lang="ru-RU" sz="3600" dirty="0" smtClean="0"/>
              <a:t>?</a:t>
            </a:r>
            <a:endParaRPr lang="ru-RU" sz="3600" dirty="0"/>
          </a:p>
          <a:p>
            <a:endParaRPr lang="ru-RU" dirty="0"/>
          </a:p>
        </p:txBody>
      </p:sp>
      <p:pic>
        <p:nvPicPr>
          <p:cNvPr id="4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1696842" cy="386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85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20688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Р</a:t>
            </a:r>
            <a:r>
              <a:rPr lang="ru-RU" sz="5400" b="1" dirty="0" smtClean="0"/>
              <a:t>азработкой </a:t>
            </a:r>
            <a:r>
              <a:rPr lang="ru-RU" sz="5400" b="1" dirty="0"/>
              <a:t> </a:t>
            </a:r>
            <a:r>
              <a:rPr lang="ru-RU" sz="5400" b="1" dirty="0" smtClean="0"/>
              <a:t>СИПР</a:t>
            </a:r>
          </a:p>
          <a:p>
            <a:pPr algn="ctr"/>
            <a:r>
              <a:rPr lang="ru-RU" sz="5400" b="1" dirty="0" smtClean="0"/>
              <a:t>достигается </a:t>
            </a:r>
          </a:p>
          <a:p>
            <a:pPr algn="ctr"/>
            <a:endParaRPr lang="ru-RU" sz="5400" b="1" dirty="0" smtClean="0"/>
          </a:p>
          <a:p>
            <a:pPr algn="ctr"/>
            <a:r>
              <a:rPr lang="ru-RU" sz="5400" b="1" u="sng" dirty="0" smtClean="0"/>
              <a:t>максимальная </a:t>
            </a:r>
            <a:r>
              <a:rPr lang="ru-RU" sz="5400" b="1" u="sng" dirty="0"/>
              <a:t>индивидуализация </a:t>
            </a:r>
            <a:r>
              <a:rPr lang="ru-RU" sz="5400" dirty="0" smtClean="0"/>
              <a:t>. </a:t>
            </a:r>
            <a:r>
              <a:rPr lang="ru-RU" sz="4400" dirty="0"/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3335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39996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чем принципиальная разница между  </a:t>
            </a: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АООП </a:t>
            </a:r>
            <a:r>
              <a:rPr lang="ru-RU" sz="4000" dirty="0"/>
              <a:t>и СИПР?</a:t>
            </a:r>
          </a:p>
          <a:p>
            <a:endParaRPr lang="ru-RU" dirty="0"/>
          </a:p>
        </p:txBody>
      </p:sp>
      <p:pic>
        <p:nvPicPr>
          <p:cNvPr id="6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72816"/>
            <a:ext cx="2088232" cy="4074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24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01528" cy="5346920"/>
          </a:xfrm>
        </p:spPr>
        <p:txBody>
          <a:bodyPr/>
          <a:lstStyle/>
          <a:p>
            <a:r>
              <a:rPr lang="ru-RU" b="1" dirty="0" smtClean="0"/>
              <a:t>Федеральный </a:t>
            </a:r>
            <a:r>
              <a:rPr lang="ru-RU" b="1" dirty="0"/>
              <a:t>государственный образовательный </a:t>
            </a:r>
            <a:r>
              <a:rPr lang="ru-RU" b="1" dirty="0" smtClean="0"/>
              <a:t>стандарт</a:t>
            </a:r>
          </a:p>
          <a:p>
            <a:r>
              <a:rPr lang="ru-RU" b="1" dirty="0" smtClean="0"/>
              <a:t>Адаптированная </a:t>
            </a:r>
            <a:r>
              <a:rPr lang="ru-RU" b="1" dirty="0"/>
              <a:t> основная 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общеобразовательная </a:t>
            </a:r>
            <a:r>
              <a:rPr lang="ru-RU" b="1" dirty="0"/>
              <a:t> </a:t>
            </a:r>
            <a:r>
              <a:rPr lang="ru-RU" b="1" dirty="0" smtClean="0"/>
              <a:t>программа</a:t>
            </a:r>
          </a:p>
          <a:p>
            <a:r>
              <a:rPr lang="ru-RU" b="1" dirty="0" smtClean="0"/>
              <a:t>Специальная </a:t>
            </a:r>
            <a:r>
              <a:rPr lang="ru-RU" b="1" dirty="0"/>
              <a:t>индивидуальная программа </a:t>
            </a:r>
            <a:r>
              <a:rPr lang="ru-RU" b="1" dirty="0" smtClean="0"/>
              <a:t>развития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/>
              <a:t>Индивидуальная программа развития </a:t>
            </a:r>
            <a:r>
              <a:rPr lang="ru-RU" b="1" dirty="0" smtClean="0"/>
              <a:t>инвалидов</a:t>
            </a:r>
          </a:p>
          <a:p>
            <a:r>
              <a:rPr lang="ru-RU" b="1" dirty="0" smtClean="0"/>
              <a:t> </a:t>
            </a:r>
            <a:r>
              <a:rPr lang="ru-RU" b="1" dirty="0"/>
              <a:t>Базовые учебные действия).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07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АООП </a:t>
            </a:r>
            <a:r>
              <a:rPr lang="ru-RU" sz="3200" b="1" u="sng" dirty="0" smtClean="0"/>
              <a:t>не индивидуализирована</a:t>
            </a:r>
          </a:p>
          <a:p>
            <a:endParaRPr lang="ru-RU" sz="3200" b="1" u="sng" dirty="0"/>
          </a:p>
          <a:p>
            <a:r>
              <a:rPr lang="ru-RU" sz="3200" b="1" dirty="0" smtClean="0"/>
              <a:t>СИПР </a:t>
            </a:r>
            <a:r>
              <a:rPr lang="ru-RU" sz="3200" b="1" dirty="0"/>
              <a:t> подразумевает </a:t>
            </a:r>
            <a:r>
              <a:rPr lang="ru-RU" sz="3200" b="1" dirty="0" smtClean="0"/>
              <a:t>работу</a:t>
            </a:r>
            <a:r>
              <a:rPr lang="ru-RU" sz="3200" b="1" dirty="0"/>
              <a:t> с учетом </a:t>
            </a:r>
            <a:r>
              <a:rPr lang="ru-RU" sz="3200" b="1" u="sng" dirty="0"/>
              <a:t>всех</a:t>
            </a:r>
            <a:r>
              <a:rPr lang="ru-RU" sz="3200" b="1" dirty="0"/>
              <a:t> </a:t>
            </a:r>
            <a:r>
              <a:rPr lang="ru-RU" sz="3200" b="1" dirty="0" smtClean="0"/>
              <a:t>индивидуальных </a:t>
            </a:r>
            <a:r>
              <a:rPr lang="ru-RU" sz="3200" b="1" dirty="0"/>
              <a:t>возможностей и особых образовательных </a:t>
            </a:r>
            <a:r>
              <a:rPr lang="ru-RU" sz="3200" b="1" dirty="0" smtClean="0"/>
              <a:t>потребностей обучающегося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058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125113" cy="924475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Специальная индивидуальная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программа развития (СИПР)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1580745"/>
            <a:ext cx="864095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программа, разработанная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конкретной группы детей или для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конкретного обучающегося,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направленная на решение его проблем.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Цель, задачи и структура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которой определяются индивидуальными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возможностями и потребностями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конкретного ребёнка.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692696"/>
            <a:ext cx="797442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 реализации СИПР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формирование общей культуры,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обеспечивающей разностороннее развитие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личности ребенка (нравственное, эстетическое,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социально личностное,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интеллектуальное, физическое)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соответствии с принятыми в семье и обществе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нравственными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ценностями;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овладение учебной деятельностью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556566"/>
            <a:ext cx="8712968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1.Общие сведения о ребенке; </a:t>
            </a:r>
            <a:endParaRPr lang="ru-RU" sz="2000" dirty="0"/>
          </a:p>
          <a:p>
            <a:r>
              <a:rPr lang="ru-RU" sz="2000" dirty="0" smtClean="0"/>
              <a:t>2.Характеристику</a:t>
            </a:r>
            <a:r>
              <a:rPr lang="ru-RU" sz="2000" dirty="0"/>
              <a:t>, включающую оценку </a:t>
            </a:r>
            <a:r>
              <a:rPr lang="ru-RU" sz="2000" dirty="0" smtClean="0"/>
              <a:t>развития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обучающегося на момент составления программы 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/>
              <a:t>определяющую приоритетные направления </a:t>
            </a:r>
            <a:endParaRPr lang="ru-RU" sz="2000" dirty="0" smtClean="0"/>
          </a:p>
          <a:p>
            <a:r>
              <a:rPr lang="ru-RU" sz="2000" dirty="0" smtClean="0"/>
              <a:t>воспитания </a:t>
            </a:r>
            <a:r>
              <a:rPr lang="ru-RU" sz="2000" dirty="0"/>
              <a:t>и обучения ребенка; </a:t>
            </a:r>
          </a:p>
          <a:p>
            <a:r>
              <a:rPr lang="ru-RU" sz="2000" dirty="0"/>
              <a:t>3.Индивидуальный учебный план;</a:t>
            </a:r>
          </a:p>
          <a:p>
            <a:r>
              <a:rPr lang="ru-RU" sz="2000" dirty="0"/>
              <a:t> 4.Содержание программы;</a:t>
            </a:r>
          </a:p>
          <a:p>
            <a:r>
              <a:rPr lang="ru-RU" sz="2000" dirty="0"/>
              <a:t> 5.Условия реализации потребности в уходе и </a:t>
            </a:r>
            <a:endParaRPr lang="ru-RU" sz="2000" dirty="0" smtClean="0"/>
          </a:p>
          <a:p>
            <a:r>
              <a:rPr lang="ru-RU" sz="2000" dirty="0" smtClean="0"/>
              <a:t>присмотре</a:t>
            </a:r>
            <a:r>
              <a:rPr lang="ru-RU" sz="2000" dirty="0"/>
              <a:t>; </a:t>
            </a:r>
          </a:p>
          <a:p>
            <a:r>
              <a:rPr lang="ru-RU" sz="2000" dirty="0"/>
              <a:t>6. Перечень специалистов, </a:t>
            </a:r>
            <a:r>
              <a:rPr lang="ru-RU" sz="2000" dirty="0" smtClean="0"/>
              <a:t>участвующих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разработке и реализации СИПР;</a:t>
            </a:r>
          </a:p>
          <a:p>
            <a:r>
              <a:rPr lang="ru-RU" sz="2000" dirty="0"/>
              <a:t> 7.Перечень возможных задач, мероприятий 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/>
              <a:t>форм сотрудничества организации и семьи </a:t>
            </a:r>
            <a:endParaRPr lang="ru-RU" sz="2000" dirty="0" smtClean="0"/>
          </a:p>
          <a:p>
            <a:r>
              <a:rPr lang="ru-RU" sz="2000" dirty="0" smtClean="0"/>
              <a:t>обучающегося;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8.Перечень необходимых технических средств 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/>
              <a:t>дидактических материалов;</a:t>
            </a:r>
          </a:p>
          <a:p>
            <a:r>
              <a:rPr lang="ru-RU" sz="2000" dirty="0"/>
              <a:t> 9.Средства мониторинга и оценки динамики обучения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Оценка выявленных результатов обучения осуществляется в оценочных показателях, основанных на качественны критериях по итогам выполняемых практических действий путем фиксации фактической способности к выполнению действия или операции, обозначенной в качестве возможного результата личностного развития по следующей шкале: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0 </a:t>
            </a:r>
            <a:r>
              <a:rPr lang="ru-RU" dirty="0"/>
              <a:t>– действие выполняется взрослым (ребенок только позволяет что-либо сделать, действие не выполняет). </a:t>
            </a:r>
          </a:p>
          <a:p>
            <a:pPr marL="0" indent="0">
              <a:buNone/>
            </a:pPr>
            <a:r>
              <a:rPr lang="ru-RU" dirty="0"/>
              <a:t>1 – действие выполняет совместно с педагогом с частичной физической помощью. </a:t>
            </a:r>
          </a:p>
          <a:p>
            <a:pPr marL="0" indent="0">
              <a:buNone/>
            </a:pPr>
            <a:r>
              <a:rPr lang="ru-RU" dirty="0"/>
              <a:t>2 – выполняет совместно с педагогом с частичной помощью взрослого </a:t>
            </a:r>
          </a:p>
          <a:p>
            <a:pPr marL="0" indent="0">
              <a:buNone/>
            </a:pPr>
            <a:r>
              <a:rPr lang="ru-RU" dirty="0"/>
              <a:t>3 – выполняет самостоятельно по подражанию, показу, образцу. </a:t>
            </a:r>
          </a:p>
          <a:p>
            <a:pPr marL="0" indent="0">
              <a:buNone/>
            </a:pPr>
            <a:r>
              <a:rPr lang="ru-RU" dirty="0"/>
              <a:t>4 – выполняет самостоятельно по словесной инструкции (вербальной или невербальной). </a:t>
            </a:r>
          </a:p>
          <a:p>
            <a:pPr marL="0" indent="0">
              <a:buNone/>
            </a:pPr>
            <a:r>
              <a:rPr lang="ru-RU" dirty="0"/>
              <a:t>5 – выполняет действие самостоятельно.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2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Технологии, используемые в обучении ребенка: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 индивидуализация обучения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 игровые технологии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 информационно-компьютерные технологии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 создание адаптированной коррекционно-развивающей среды под ребенка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 «пошаговое» обучение в процессе совместных действий с педагогом, повторение изученного материала.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5346920"/>
          </a:xfrm>
        </p:spPr>
        <p:txBody>
          <a:bodyPr/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СИПР</a:t>
            </a:r>
            <a:endParaRPr lang="ru-RU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Оптимизирует коррекционный процесс.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действенное, эффективное взаимодействие специалистов и педагогов.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каждому ребенку адекватный для него темп и способы усвоения навыков, умений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повысить результативность коррекционно-развивающей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работы.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мотивацию и педагогическую компетентность у родителей.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/>
              <a:t>С</a:t>
            </a:r>
            <a:r>
              <a:rPr lang="ru-RU" sz="4800" dirty="0" smtClean="0"/>
              <a:t>пасибо </a:t>
            </a:r>
          </a:p>
          <a:p>
            <a:pPr marL="0" indent="0" algn="ctr">
              <a:buNone/>
            </a:pPr>
            <a:r>
              <a:rPr lang="ru-RU" sz="4800" smtClean="0"/>
              <a:t>за внимание!</a:t>
            </a:r>
            <a:endParaRPr lang="ru-RU" sz="4800" dirty="0"/>
          </a:p>
        </p:txBody>
      </p:sp>
      <p:pic>
        <p:nvPicPr>
          <p:cNvPr id="4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1728192" cy="3744416"/>
          </a:xfrm>
          <a:prstGeom prst="rect">
            <a:avLst/>
          </a:prstGeom>
          <a:noFill/>
        </p:spPr>
      </p:pic>
      <p:pic>
        <p:nvPicPr>
          <p:cNvPr id="5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600" y="2276872"/>
            <a:ext cx="1855601" cy="3654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625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80728"/>
            <a:ext cx="70567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b="1" dirty="0"/>
              <a:t>Что определяет АООП?</a:t>
            </a:r>
          </a:p>
        </p:txBody>
      </p:sp>
      <p:pic>
        <p:nvPicPr>
          <p:cNvPr id="4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7836" y="1196752"/>
            <a:ext cx="2522766" cy="4794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305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b="1" dirty="0" smtClean="0"/>
              <a:t>содержание образования</a:t>
            </a:r>
            <a:endParaRPr lang="ru-RU" sz="4000" b="1" dirty="0"/>
          </a:p>
          <a:p>
            <a:endParaRPr lang="ru-RU" sz="4000" b="1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b="1" dirty="0" smtClean="0"/>
              <a:t>ожидаемые результаты</a:t>
            </a:r>
          </a:p>
          <a:p>
            <a:pPr marL="571500" indent="-571500">
              <a:buFont typeface="Arial" pitchFamily="34" charset="0"/>
              <a:buChar char="•"/>
            </a:pPr>
            <a:endParaRPr lang="ru-RU" sz="4000" b="1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b="1" dirty="0" smtClean="0"/>
              <a:t>условия </a:t>
            </a:r>
            <a:r>
              <a:rPr lang="ru-RU" sz="4000" b="1" dirty="0"/>
              <a:t>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60598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5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АООП  обучающихся с </a:t>
            </a:r>
            <a:r>
              <a:rPr lang="ru-RU" sz="4000" dirty="0" smtClean="0"/>
              <a:t>умственной отсталостью </a:t>
            </a:r>
            <a:r>
              <a:rPr lang="ru-RU" sz="4000" dirty="0"/>
              <a:t>направлена на </a:t>
            </a:r>
            <a:r>
              <a:rPr lang="ru-RU" sz="4000" dirty="0" smtClean="0"/>
              <a:t>……</a:t>
            </a:r>
            <a:endParaRPr lang="ru-RU" sz="4000" dirty="0"/>
          </a:p>
        </p:txBody>
      </p:sp>
      <p:pic>
        <p:nvPicPr>
          <p:cNvPr id="5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78853"/>
            <a:ext cx="2157652" cy="4674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252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формирование общей культуры, обеспечивающей разностороннее развитие их личности (нравственное, эстетическое, социально-личностное, интеллектуальное, физическое) в соответствии с принятыми в семье и </a:t>
            </a:r>
            <a:endParaRPr lang="ru-RU" sz="2800" b="1" dirty="0" smtClean="0"/>
          </a:p>
          <a:p>
            <a:r>
              <a:rPr lang="ru-RU" sz="2800" b="1" dirty="0" smtClean="0"/>
              <a:t>обществе </a:t>
            </a:r>
            <a:r>
              <a:rPr lang="ru-RU" sz="2800" b="1" dirty="0"/>
              <a:t>нравственными и социокультурными ценностями; овладение учебной </a:t>
            </a:r>
            <a:r>
              <a:rPr lang="ru-RU" sz="2800" b="1" dirty="0" smtClean="0"/>
              <a:t>деятельностью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713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На основе чего создаётся АООП?</a:t>
            </a:r>
            <a:endParaRPr lang="ru-RU" sz="4000" dirty="0"/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Для кого?</a:t>
            </a:r>
            <a:endParaRPr lang="ru-RU" sz="4000" dirty="0"/>
          </a:p>
        </p:txBody>
      </p:sp>
      <p:pic>
        <p:nvPicPr>
          <p:cNvPr id="6" name="Picture 2" descr="http://s4.pic4you.ru/y2014/08-13/12216/45439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49" y="1822702"/>
            <a:ext cx="1769779" cy="403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0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На основе Примерной </a:t>
            </a:r>
            <a:r>
              <a:rPr lang="ru-RU" sz="4400" b="1" dirty="0" smtClean="0"/>
              <a:t>АООП</a:t>
            </a:r>
          </a:p>
          <a:p>
            <a:endParaRPr lang="ru-RU" sz="4400" b="1" dirty="0"/>
          </a:p>
          <a:p>
            <a:pPr marL="0" indent="0">
              <a:buNone/>
            </a:pPr>
            <a:endParaRPr lang="ru-RU" sz="4400" dirty="0"/>
          </a:p>
          <a:p>
            <a:r>
              <a:rPr lang="ru-RU" sz="4400" b="1" dirty="0" smtClean="0"/>
              <a:t>Для </a:t>
            </a:r>
            <a:r>
              <a:rPr lang="ru-RU" sz="4400" b="1" dirty="0"/>
              <a:t>педагогов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57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Сколько вариантов  АООП</a:t>
            </a:r>
            <a:r>
              <a:rPr lang="en-US" sz="4800" dirty="0" smtClean="0"/>
              <a:t> </a:t>
            </a:r>
            <a:r>
              <a:rPr lang="ru-RU" sz="4800" dirty="0" smtClean="0"/>
              <a:t>?</a:t>
            </a:r>
          </a:p>
          <a:p>
            <a:endParaRPr lang="ru-RU" dirty="0"/>
          </a:p>
        </p:txBody>
      </p:sp>
      <p:pic>
        <p:nvPicPr>
          <p:cNvPr id="4" name="Picture 4" descr="http://s4.pic4you.ru/y2014/08-13/12216/45439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916832"/>
            <a:ext cx="2106572" cy="3930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919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671</TotalTime>
  <Words>502</Words>
  <Application>Microsoft Office PowerPoint</Application>
  <PresentationFormat>Экран (4:3)</PresentationFormat>
  <Paragraphs>134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Специальная индивидуальная  программа развития (СИПР) -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Оляпка – птичка-водолаз,         И этим удивляет нас.         По дну реки заправски ходит         И много корма там находит.         Оляпка очень осторожна         И подойти к ней невозможно!         Чуть звук какой раздаётся-         Птичка тотчас окунётся.</dc:title>
  <dc:creator>админ</dc:creator>
  <cp:lastModifiedBy>Пользователь</cp:lastModifiedBy>
  <cp:revision>53</cp:revision>
  <dcterms:created xsi:type="dcterms:W3CDTF">2013-01-16T16:00:51Z</dcterms:created>
  <dcterms:modified xsi:type="dcterms:W3CDTF">2017-03-25T06:36:03Z</dcterms:modified>
</cp:coreProperties>
</file>