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9"/>
  </p:notesMasterIdLst>
  <p:sldIdLst>
    <p:sldId id="271" r:id="rId2"/>
    <p:sldId id="295" r:id="rId3"/>
    <p:sldId id="292" r:id="rId4"/>
    <p:sldId id="296" r:id="rId5"/>
    <p:sldId id="294" r:id="rId6"/>
    <p:sldId id="297" r:id="rId7"/>
    <p:sldId id="289" r:id="rId8"/>
    <p:sldId id="298" r:id="rId9"/>
    <p:sldId id="288" r:id="rId10"/>
    <p:sldId id="299" r:id="rId11"/>
    <p:sldId id="286" r:id="rId12"/>
    <p:sldId id="301" r:id="rId13"/>
    <p:sldId id="300" r:id="rId14"/>
    <p:sldId id="302" r:id="rId15"/>
    <p:sldId id="290" r:id="rId16"/>
    <p:sldId id="303" r:id="rId17"/>
    <p:sldId id="291" r:id="rId18"/>
    <p:sldId id="304" r:id="rId19"/>
    <p:sldId id="284" r:id="rId20"/>
    <p:sldId id="305" r:id="rId21"/>
    <p:sldId id="265" r:id="rId22"/>
    <p:sldId id="266" r:id="rId23"/>
    <p:sldId id="268" r:id="rId24"/>
    <p:sldId id="276" r:id="rId25"/>
    <p:sldId id="272" r:id="rId26"/>
    <p:sldId id="277" r:id="rId27"/>
    <p:sldId id="306" r:id="rId2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5361" autoAdjust="0"/>
    <p:restoredTop sz="88727" autoAdjust="0"/>
  </p:normalViewPr>
  <p:slideViewPr>
    <p:cSldViewPr>
      <p:cViewPr>
        <p:scale>
          <a:sx n="70" d="100"/>
          <a:sy n="70" d="100"/>
        </p:scale>
        <p:origin x="24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6FD4958-A7D2-4F48-A195-90301831C5B3}" type="datetimeFigureOut">
              <a:rPr lang="ru-RU" smtClean="0"/>
              <a:pPr/>
              <a:t>25.03.2017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AE5763B-CA27-43BD-8CA2-3E85F87E9E1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56359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E5763B-CA27-43BD-8CA2-3E85F87E9E1C}" type="slidenum">
              <a:rPr lang="ru-RU" smtClean="0"/>
              <a:pPr/>
              <a:t>21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E5763B-CA27-43BD-8CA2-3E85F87E9E1C}" type="slidenum">
              <a:rPr lang="ru-RU" smtClean="0"/>
              <a:pPr/>
              <a:t>26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0" name="Подзаголовок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7CE5E98-2C52-406C-AB3E-714B37D6C509}" type="datetimeFigureOut">
              <a:rPr lang="ru-RU" smtClean="0"/>
              <a:pPr/>
              <a:t>25.03.2017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CB823D3-7955-4B53-BE58-170D942A6CB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7CE5E98-2C52-406C-AB3E-714B37D6C509}" type="datetimeFigureOut">
              <a:rPr lang="ru-RU" smtClean="0"/>
              <a:pPr/>
              <a:t>25.03.2017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CB823D3-7955-4B53-BE58-170D942A6CB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7CE5E98-2C52-406C-AB3E-714B37D6C509}" type="datetimeFigureOut">
              <a:rPr lang="ru-RU" smtClean="0"/>
              <a:pPr/>
              <a:t>25.03.2017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CB823D3-7955-4B53-BE58-170D942A6CB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7CE5E98-2C52-406C-AB3E-714B37D6C509}" type="datetimeFigureOut">
              <a:rPr lang="ru-RU" smtClean="0"/>
              <a:pPr/>
              <a:t>25.03.2017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CB823D3-7955-4B53-BE58-170D942A6CB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7CE5E98-2C52-406C-AB3E-714B37D6C509}" type="datetimeFigureOut">
              <a:rPr lang="ru-RU" smtClean="0"/>
              <a:pPr/>
              <a:t>25.03.2017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CB823D3-7955-4B53-BE58-170D942A6CB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7CE5E98-2C52-406C-AB3E-714B37D6C509}" type="datetimeFigureOut">
              <a:rPr lang="ru-RU" smtClean="0"/>
              <a:pPr/>
              <a:t>25.03.2017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CB823D3-7955-4B53-BE58-170D942A6CB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7CE5E98-2C52-406C-AB3E-714B37D6C509}" type="datetimeFigureOut">
              <a:rPr lang="ru-RU" smtClean="0"/>
              <a:pPr/>
              <a:t>25.03.2017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CB823D3-7955-4B53-BE58-170D942A6CB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7CE5E98-2C52-406C-AB3E-714B37D6C509}" type="datetimeFigureOut">
              <a:rPr lang="ru-RU" smtClean="0"/>
              <a:pPr/>
              <a:t>25.03.2017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CB823D3-7955-4B53-BE58-170D942A6CB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7CE5E98-2C52-406C-AB3E-714B37D6C509}" type="datetimeFigureOut">
              <a:rPr lang="ru-RU" smtClean="0"/>
              <a:pPr/>
              <a:t>25.03.2017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CB823D3-7955-4B53-BE58-170D942A6CB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7CE5E98-2C52-406C-AB3E-714B37D6C509}" type="datetimeFigureOut">
              <a:rPr lang="ru-RU" smtClean="0"/>
              <a:pPr/>
              <a:t>25.03.2017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CB823D3-7955-4B53-BE58-170D942A6CB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с одним скругленным углом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7CE5E98-2C52-406C-AB3E-714B37D6C509}" type="datetimeFigureOut">
              <a:rPr lang="ru-RU" smtClean="0"/>
              <a:pPr/>
              <a:t>25.03.2017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CB823D3-7955-4B53-BE58-170D942A6CB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B7CE5E98-2C52-406C-AB3E-714B37D6C509}" type="datetimeFigureOut">
              <a:rPr lang="ru-RU" smtClean="0"/>
              <a:pPr/>
              <a:t>25.03.2017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1CB823D3-7955-4B53-BE58-170D942A6CB1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Содержимое 6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563495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5400" dirty="0" smtClean="0"/>
              <a:t>ФГОС</a:t>
            </a:r>
            <a:endParaRPr lang="ru-RU" sz="5400" dirty="0"/>
          </a:p>
          <a:p>
            <a:pPr marL="0" indent="0" algn="ctr">
              <a:buNone/>
            </a:pPr>
            <a:r>
              <a:rPr lang="en-US" sz="5400" dirty="0" smtClean="0"/>
              <a:t>AOO</a:t>
            </a:r>
            <a:r>
              <a:rPr lang="ru-RU" sz="5400" dirty="0" smtClean="0"/>
              <a:t>П</a:t>
            </a:r>
          </a:p>
          <a:p>
            <a:pPr marL="0" indent="0" algn="ctr">
              <a:buNone/>
            </a:pPr>
            <a:r>
              <a:rPr lang="ru-RU" sz="5400" dirty="0" smtClean="0"/>
              <a:t>СИПР</a:t>
            </a:r>
          </a:p>
          <a:p>
            <a:pPr marL="0" indent="0" algn="ctr">
              <a:buNone/>
            </a:pPr>
            <a:r>
              <a:rPr lang="ru-RU" sz="5400" dirty="0" smtClean="0"/>
              <a:t>ИПР</a:t>
            </a:r>
          </a:p>
          <a:p>
            <a:pPr marL="0" indent="0" algn="ctr">
              <a:buNone/>
            </a:pPr>
            <a:r>
              <a:rPr lang="ru-RU" sz="5400" dirty="0" smtClean="0"/>
              <a:t>БУД</a:t>
            </a:r>
            <a:endParaRPr lang="ru-RU" sz="5400" dirty="0"/>
          </a:p>
          <a:p>
            <a:pPr marL="0" indent="0">
              <a:buNone/>
            </a:pPr>
            <a:endParaRPr lang="ru-RU" dirty="0" smtClean="0"/>
          </a:p>
        </p:txBody>
      </p:sp>
      <p:pic>
        <p:nvPicPr>
          <p:cNvPr id="4" name="Picture 2" descr="http://s4.pic4you.ru/y2014/08-13/12216/4543944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1196752"/>
            <a:ext cx="2088232" cy="4756647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endParaRPr lang="ru-RU" sz="1400" dirty="0" smtClean="0"/>
          </a:p>
          <a:p>
            <a:pPr marL="0" indent="0" algn="ctr">
              <a:buNone/>
            </a:pPr>
            <a:endParaRPr lang="ru-RU" sz="1400" dirty="0"/>
          </a:p>
          <a:p>
            <a:pPr marL="0" indent="0" algn="ctr">
              <a:buNone/>
            </a:pPr>
            <a:endParaRPr lang="ru-RU" sz="1400" dirty="0" smtClean="0"/>
          </a:p>
          <a:p>
            <a:pPr marL="0" indent="0" algn="ctr">
              <a:buNone/>
            </a:pPr>
            <a:endParaRPr lang="ru-RU" sz="1500" dirty="0" smtClean="0"/>
          </a:p>
          <a:p>
            <a:pPr marL="0" indent="0" algn="ctr">
              <a:buNone/>
            </a:pPr>
            <a:r>
              <a:rPr lang="ru-RU" sz="15000" dirty="0" smtClean="0"/>
              <a:t>2</a:t>
            </a:r>
            <a:endParaRPr lang="ru-RU" sz="15000" dirty="0"/>
          </a:p>
        </p:txBody>
      </p:sp>
    </p:spTree>
    <p:extLst>
      <p:ext uri="{BB962C8B-B14F-4D97-AF65-F5344CB8AC3E}">
        <p14:creationId xmlns:p14="http://schemas.microsoft.com/office/powerpoint/2010/main" val="369202470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5778968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ru-RU" dirty="0" smtClean="0"/>
          </a:p>
          <a:p>
            <a:pPr algn="ctr">
              <a:buFont typeface="Wingdings" pitchFamily="2" charset="2"/>
              <a:buNone/>
            </a:pPr>
            <a:r>
              <a:rPr lang="ru-RU" sz="3600" b="1" dirty="0"/>
              <a:t>Для каких интеллектуальных нарушений обучающихся предусмотрен </a:t>
            </a:r>
          </a:p>
          <a:p>
            <a:pPr algn="ctr">
              <a:buFont typeface="Wingdings" pitchFamily="2" charset="2"/>
              <a:buNone/>
            </a:pPr>
            <a:r>
              <a:rPr lang="ru-RU" sz="3600" b="1" dirty="0"/>
              <a:t>вариант 1 </a:t>
            </a:r>
            <a:r>
              <a:rPr lang="ru-RU" sz="3600" b="1" dirty="0" smtClean="0"/>
              <a:t>?</a:t>
            </a:r>
            <a:endParaRPr lang="ru-RU" sz="3600" dirty="0" smtClean="0"/>
          </a:p>
          <a:p>
            <a:pPr marL="0" indent="0">
              <a:buNone/>
            </a:pPr>
            <a:endParaRPr lang="ru-RU" sz="3600" dirty="0" smtClean="0"/>
          </a:p>
          <a:p>
            <a:pPr marL="0" indent="0">
              <a:buNone/>
            </a:pPr>
            <a:endParaRPr lang="ru-RU" sz="3600" dirty="0"/>
          </a:p>
          <a:p>
            <a:pPr marL="0" indent="0">
              <a:buNone/>
            </a:pPr>
            <a:r>
              <a:rPr lang="ru-RU" dirty="0"/>
              <a:t/>
            </a:r>
            <a:br>
              <a:rPr lang="ru-RU" dirty="0"/>
            </a:br>
            <a:endParaRPr lang="ru-RU" dirty="0"/>
          </a:p>
          <a:p>
            <a:endParaRPr lang="ru-RU" dirty="0"/>
          </a:p>
        </p:txBody>
      </p:sp>
      <p:pic>
        <p:nvPicPr>
          <p:cNvPr id="4" name="Picture 2" descr="http://s4.pic4you.ru/y2014/08-13/12216/4543944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2276872"/>
            <a:ext cx="1769779" cy="403126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9192590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pPr marL="0" indent="0" algn="ctr">
              <a:buNone/>
            </a:pPr>
            <a:r>
              <a:rPr lang="ru-RU" sz="4400" dirty="0" smtClean="0"/>
              <a:t>Для обучающихся с лёгкой умственной отсталостью</a:t>
            </a:r>
            <a:endParaRPr lang="ru-RU" sz="4400" dirty="0"/>
          </a:p>
        </p:txBody>
      </p:sp>
    </p:spTree>
    <p:extLst>
      <p:ext uri="{BB962C8B-B14F-4D97-AF65-F5344CB8AC3E}">
        <p14:creationId xmlns:p14="http://schemas.microsoft.com/office/powerpoint/2010/main" val="215166667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Font typeface="Wingdings" pitchFamily="2" charset="2"/>
              <a:buNone/>
            </a:pPr>
            <a:endParaRPr lang="ru-RU" b="1" dirty="0" smtClean="0"/>
          </a:p>
          <a:p>
            <a:pPr algn="ctr">
              <a:buFont typeface="Wingdings" pitchFamily="2" charset="2"/>
              <a:buNone/>
            </a:pPr>
            <a:r>
              <a:rPr lang="ru-RU" b="1" dirty="0" smtClean="0"/>
              <a:t>Для </a:t>
            </a:r>
            <a:r>
              <a:rPr lang="ru-RU" b="1" dirty="0"/>
              <a:t>каких интеллектуальных нарушений обучающихся предусмотрен </a:t>
            </a:r>
          </a:p>
          <a:p>
            <a:pPr algn="ctr">
              <a:buFont typeface="Wingdings" pitchFamily="2" charset="2"/>
              <a:buNone/>
            </a:pPr>
            <a:r>
              <a:rPr lang="ru-RU" b="1" dirty="0"/>
              <a:t>вариант 2 ?</a:t>
            </a:r>
          </a:p>
          <a:p>
            <a:endParaRPr lang="ru-RU" dirty="0"/>
          </a:p>
        </p:txBody>
      </p:sp>
      <p:pic>
        <p:nvPicPr>
          <p:cNvPr id="4" name="Picture 4" descr="http://s4.pic4you.ru/y2014/08-13/12216/4543947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16216" y="1844824"/>
            <a:ext cx="2160240" cy="422652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58853691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ru-RU" b="1" dirty="0" smtClean="0"/>
          </a:p>
          <a:p>
            <a:pPr marL="0" indent="0" algn="ctr">
              <a:buNone/>
            </a:pPr>
            <a:endParaRPr lang="ru-RU" b="1" dirty="0"/>
          </a:p>
          <a:p>
            <a:pPr marL="0" indent="0" algn="ctr">
              <a:buNone/>
            </a:pPr>
            <a:endParaRPr lang="ru-RU" b="1" dirty="0" smtClean="0"/>
          </a:p>
          <a:p>
            <a:pPr marL="0" indent="0" algn="ctr">
              <a:buNone/>
            </a:pPr>
            <a:r>
              <a:rPr lang="ru-RU" b="1" dirty="0" smtClean="0"/>
              <a:t>Тяжелой</a:t>
            </a:r>
            <a:r>
              <a:rPr lang="ru-RU" b="1" dirty="0"/>
              <a:t>, умеренной и глубокой, а также с тяжёлыми и множественными нарушениями </a:t>
            </a:r>
            <a:r>
              <a:rPr lang="ru-RU" b="1" dirty="0" smtClean="0"/>
              <a:t>развития</a:t>
            </a:r>
            <a:endParaRPr lang="ru-RU" dirty="0"/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9352399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ru-RU" sz="4400" dirty="0" smtClean="0"/>
          </a:p>
          <a:p>
            <a:pPr marL="0" indent="0" algn="ctr">
              <a:buNone/>
            </a:pPr>
            <a:r>
              <a:rPr lang="ru-RU" sz="4400" dirty="0" smtClean="0"/>
              <a:t>Что составляется на основе АООП 2 вариант?</a:t>
            </a:r>
            <a:endParaRPr lang="ru-RU" sz="4400" dirty="0"/>
          </a:p>
        </p:txBody>
      </p:sp>
      <p:pic>
        <p:nvPicPr>
          <p:cNvPr id="4" name="Picture 2" descr="http://s4.pic4you.ru/y2014/08-13/12216/4543944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2852936"/>
            <a:ext cx="1507167" cy="343307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65034297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endParaRPr lang="ru-RU" b="1" dirty="0" smtClean="0"/>
          </a:p>
          <a:p>
            <a:pPr marL="0" indent="0" algn="ctr">
              <a:buNone/>
            </a:pPr>
            <a:r>
              <a:rPr lang="ru-RU" sz="3600" b="1" dirty="0"/>
              <a:t>Н</a:t>
            </a:r>
            <a:r>
              <a:rPr lang="ru-RU" sz="3600" b="1" dirty="0" smtClean="0"/>
              <a:t>а основе АООП (вариант </a:t>
            </a:r>
            <a:r>
              <a:rPr lang="ru-RU" sz="3600" b="1" dirty="0"/>
              <a:t> </a:t>
            </a:r>
            <a:r>
              <a:rPr lang="ru-RU" sz="3600" b="1" dirty="0" smtClean="0"/>
              <a:t>2), </a:t>
            </a:r>
          </a:p>
          <a:p>
            <a:pPr marL="0" indent="0" algn="ctr">
              <a:buNone/>
            </a:pPr>
            <a:r>
              <a:rPr lang="ru-RU" sz="3600" b="1" dirty="0" smtClean="0"/>
              <a:t>разрабатывается специальная</a:t>
            </a:r>
          </a:p>
          <a:p>
            <a:pPr marL="0" indent="0" algn="ctr">
              <a:buNone/>
            </a:pPr>
            <a:r>
              <a:rPr lang="ru-RU" sz="3600" b="1" dirty="0" smtClean="0"/>
              <a:t>индивидуальная</a:t>
            </a:r>
            <a:r>
              <a:rPr lang="ru-RU" sz="3600" b="1" dirty="0"/>
              <a:t> </a:t>
            </a:r>
            <a:endParaRPr lang="ru-RU" sz="3600" b="1" dirty="0" smtClean="0"/>
          </a:p>
          <a:p>
            <a:pPr marL="0" indent="0" algn="ctr">
              <a:buNone/>
            </a:pPr>
            <a:r>
              <a:rPr lang="ru-RU" sz="3600" b="1" dirty="0" smtClean="0"/>
              <a:t>программа </a:t>
            </a:r>
            <a:r>
              <a:rPr lang="ru-RU" sz="3600" b="1" dirty="0"/>
              <a:t>развития </a:t>
            </a:r>
            <a:endParaRPr lang="ru-RU" sz="3600" b="1" dirty="0" smtClean="0"/>
          </a:p>
          <a:p>
            <a:pPr marL="0" indent="0" algn="ctr">
              <a:buNone/>
            </a:pPr>
            <a:r>
              <a:rPr lang="ru-RU" sz="3600" b="1" dirty="0" smtClean="0"/>
              <a:t>(</a:t>
            </a:r>
            <a:r>
              <a:rPr lang="ru-RU" sz="3600" b="1" dirty="0"/>
              <a:t>СИПР</a:t>
            </a:r>
            <a:r>
              <a:rPr lang="ru-RU" sz="3600" b="1" dirty="0" smtClean="0"/>
              <a:t>)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6885875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ru-RU" sz="3600" dirty="0" smtClean="0"/>
              <a:t>Зачем </a:t>
            </a:r>
            <a:r>
              <a:rPr lang="ru-RU" sz="3600" dirty="0"/>
              <a:t>проектировать СИПР, если предусмотрена вариативность адаптированных программ</a:t>
            </a:r>
            <a:r>
              <a:rPr lang="ru-RU" sz="3600" dirty="0" smtClean="0"/>
              <a:t>?</a:t>
            </a:r>
            <a:endParaRPr lang="ru-RU" sz="3600" dirty="0"/>
          </a:p>
          <a:p>
            <a:endParaRPr lang="ru-RU" dirty="0"/>
          </a:p>
        </p:txBody>
      </p:sp>
      <p:pic>
        <p:nvPicPr>
          <p:cNvPr id="4" name="Picture 2" descr="http://s4.pic4you.ru/y2014/08-13/12216/4543944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2276872"/>
            <a:ext cx="1696842" cy="386512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85785286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07504" y="620688"/>
            <a:ext cx="8568952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5400" b="1" dirty="0"/>
              <a:t>Р</a:t>
            </a:r>
            <a:r>
              <a:rPr lang="ru-RU" sz="5400" b="1" dirty="0" smtClean="0"/>
              <a:t>азработкой </a:t>
            </a:r>
            <a:r>
              <a:rPr lang="ru-RU" sz="5400" b="1" dirty="0"/>
              <a:t> </a:t>
            </a:r>
            <a:r>
              <a:rPr lang="ru-RU" sz="5400" b="1" dirty="0" smtClean="0"/>
              <a:t>СИПР</a:t>
            </a:r>
          </a:p>
          <a:p>
            <a:pPr algn="ctr"/>
            <a:r>
              <a:rPr lang="ru-RU" sz="5400" b="1" dirty="0" smtClean="0"/>
              <a:t>достигается </a:t>
            </a:r>
          </a:p>
          <a:p>
            <a:pPr algn="ctr"/>
            <a:endParaRPr lang="ru-RU" sz="5400" b="1" dirty="0" smtClean="0"/>
          </a:p>
          <a:p>
            <a:pPr algn="ctr"/>
            <a:r>
              <a:rPr lang="ru-RU" sz="5400" b="1" u="sng" dirty="0" smtClean="0"/>
              <a:t>максимальная </a:t>
            </a:r>
            <a:r>
              <a:rPr lang="ru-RU" sz="5400" b="1" u="sng" dirty="0"/>
              <a:t>индивидуализация </a:t>
            </a:r>
            <a:r>
              <a:rPr lang="ru-RU" sz="5400" dirty="0" smtClean="0"/>
              <a:t>. </a:t>
            </a:r>
            <a:r>
              <a:rPr lang="ru-RU" sz="4400" dirty="0"/>
              <a:t> </a:t>
            </a:r>
            <a:endParaRPr lang="ru-RU" sz="4400" dirty="0"/>
          </a:p>
        </p:txBody>
      </p:sp>
    </p:spTree>
    <p:extLst>
      <p:ext uri="{BB962C8B-B14F-4D97-AF65-F5344CB8AC3E}">
        <p14:creationId xmlns:p14="http://schemas.microsoft.com/office/powerpoint/2010/main" val="11333578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2920" y="530351"/>
            <a:ext cx="8183880" cy="3999607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ru-RU" sz="4000" dirty="0" smtClean="0"/>
          </a:p>
          <a:p>
            <a:pPr marL="0" indent="0">
              <a:buNone/>
            </a:pPr>
            <a:r>
              <a:rPr lang="ru-RU" sz="4000" dirty="0" smtClean="0"/>
              <a:t>В </a:t>
            </a:r>
            <a:r>
              <a:rPr lang="ru-RU" sz="4000" dirty="0"/>
              <a:t>чем принципиальная разница между  </a:t>
            </a:r>
            <a:endParaRPr lang="ru-RU" sz="4000" dirty="0" smtClean="0"/>
          </a:p>
          <a:p>
            <a:pPr marL="0" indent="0">
              <a:buNone/>
            </a:pPr>
            <a:endParaRPr lang="ru-RU" sz="4000" dirty="0"/>
          </a:p>
          <a:p>
            <a:pPr marL="0" indent="0">
              <a:buNone/>
            </a:pPr>
            <a:r>
              <a:rPr lang="ru-RU" sz="4000" dirty="0" smtClean="0"/>
              <a:t>АООП </a:t>
            </a:r>
            <a:r>
              <a:rPr lang="ru-RU" sz="4000" dirty="0"/>
              <a:t>и СИПР?</a:t>
            </a:r>
          </a:p>
          <a:p>
            <a:endParaRPr lang="ru-RU" dirty="0"/>
          </a:p>
        </p:txBody>
      </p:sp>
      <p:pic>
        <p:nvPicPr>
          <p:cNvPr id="6" name="Picture 4" descr="http://s4.pic4you.ru/y2014/08-13/12216/4543947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660232" y="1772816"/>
            <a:ext cx="2088232" cy="407412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7802435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2920" y="530352"/>
            <a:ext cx="8101528" cy="5346920"/>
          </a:xfrm>
        </p:spPr>
        <p:txBody>
          <a:bodyPr/>
          <a:lstStyle/>
          <a:p>
            <a:r>
              <a:rPr lang="ru-RU" b="1" dirty="0" smtClean="0"/>
              <a:t>Федеральный </a:t>
            </a:r>
            <a:r>
              <a:rPr lang="ru-RU" b="1" dirty="0"/>
              <a:t>государственный образовательный </a:t>
            </a:r>
            <a:r>
              <a:rPr lang="ru-RU" b="1" dirty="0" smtClean="0"/>
              <a:t>стандарт</a:t>
            </a:r>
          </a:p>
          <a:p>
            <a:r>
              <a:rPr lang="ru-RU" b="1" dirty="0" smtClean="0"/>
              <a:t>Адаптированная </a:t>
            </a:r>
            <a:r>
              <a:rPr lang="ru-RU" b="1" dirty="0"/>
              <a:t> основная  </a:t>
            </a:r>
            <a:endParaRPr lang="ru-RU" b="1" dirty="0" smtClean="0"/>
          </a:p>
          <a:p>
            <a:pPr marL="0" indent="0">
              <a:buNone/>
            </a:pPr>
            <a:r>
              <a:rPr lang="ru-RU" b="1" dirty="0"/>
              <a:t> </a:t>
            </a:r>
            <a:r>
              <a:rPr lang="ru-RU" b="1" dirty="0" smtClean="0"/>
              <a:t> общеобразовательная </a:t>
            </a:r>
            <a:r>
              <a:rPr lang="ru-RU" b="1" dirty="0"/>
              <a:t> </a:t>
            </a:r>
            <a:r>
              <a:rPr lang="ru-RU" b="1" dirty="0" smtClean="0"/>
              <a:t>программа</a:t>
            </a:r>
          </a:p>
          <a:p>
            <a:r>
              <a:rPr lang="ru-RU" b="1" dirty="0" smtClean="0"/>
              <a:t>Специальная </a:t>
            </a:r>
            <a:r>
              <a:rPr lang="ru-RU" b="1" dirty="0"/>
              <a:t>индивидуальная программа </a:t>
            </a:r>
            <a:r>
              <a:rPr lang="ru-RU" b="1" dirty="0" smtClean="0"/>
              <a:t>развития</a:t>
            </a:r>
            <a:endParaRPr lang="ru-RU" b="1" dirty="0"/>
          </a:p>
          <a:p>
            <a:r>
              <a:rPr lang="ru-RU" b="1" dirty="0" smtClean="0"/>
              <a:t> </a:t>
            </a:r>
            <a:r>
              <a:rPr lang="ru-RU" b="1" dirty="0"/>
              <a:t>Индивидуальная программа развития </a:t>
            </a:r>
            <a:r>
              <a:rPr lang="ru-RU" b="1" dirty="0" smtClean="0"/>
              <a:t>инвалидов</a:t>
            </a:r>
          </a:p>
          <a:p>
            <a:r>
              <a:rPr lang="ru-RU" b="1" dirty="0" smtClean="0"/>
              <a:t> </a:t>
            </a:r>
            <a:r>
              <a:rPr lang="ru-RU" b="1" dirty="0"/>
              <a:t>Базовые учебные действия).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8210751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/>
              <a:t>АООП </a:t>
            </a:r>
            <a:r>
              <a:rPr lang="ru-RU" sz="3200" b="1" u="sng" dirty="0" smtClean="0"/>
              <a:t>не индивидуализирована</a:t>
            </a:r>
          </a:p>
          <a:p>
            <a:endParaRPr lang="ru-RU" sz="3200" b="1" u="sng" dirty="0"/>
          </a:p>
          <a:p>
            <a:r>
              <a:rPr lang="ru-RU" sz="3200" b="1" dirty="0" smtClean="0"/>
              <a:t>СИПР </a:t>
            </a:r>
            <a:r>
              <a:rPr lang="ru-RU" sz="3200" b="1" dirty="0"/>
              <a:t> подразумевает </a:t>
            </a:r>
            <a:r>
              <a:rPr lang="ru-RU" sz="3200" b="1" dirty="0" smtClean="0"/>
              <a:t>работу</a:t>
            </a:r>
            <a:r>
              <a:rPr lang="ru-RU" sz="3200" b="1" dirty="0"/>
              <a:t> с учетом </a:t>
            </a:r>
            <a:r>
              <a:rPr lang="ru-RU" sz="3200" b="1" u="sng" dirty="0"/>
              <a:t>всех</a:t>
            </a:r>
            <a:r>
              <a:rPr lang="ru-RU" sz="3200" b="1" dirty="0"/>
              <a:t> </a:t>
            </a:r>
            <a:r>
              <a:rPr lang="ru-RU" sz="3200" b="1" dirty="0" smtClean="0"/>
              <a:t>индивидуальных </a:t>
            </a:r>
            <a:r>
              <a:rPr lang="ru-RU" sz="3200" b="1" dirty="0"/>
              <a:t>возможностей и особых образовательных </a:t>
            </a:r>
            <a:r>
              <a:rPr lang="ru-RU" sz="3200" b="1" dirty="0" smtClean="0"/>
              <a:t>потребностей обучающегося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45105867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1538" y="714356"/>
            <a:ext cx="7125113" cy="924475"/>
          </a:xfrm>
        </p:spPr>
        <p:txBody>
          <a:bodyPr>
            <a:normAutofit fontScale="90000"/>
          </a:bodyPr>
          <a:lstStyle/>
          <a:p>
            <a:pPr lvl="0" algn="ctr" defTabSz="914400" fontAlgn="base">
              <a:spcAft>
                <a:spcPct val="0"/>
              </a:spcAft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Специальная индивидуальная</a:t>
            </a:r>
            <a:br>
              <a:rPr lang="ru-RU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программа развития (СИПР) - 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2529" name="Rectangle 1"/>
          <p:cNvSpPr>
            <a:spLocks noChangeArrowheads="1"/>
          </p:cNvSpPr>
          <p:nvPr/>
        </p:nvSpPr>
        <p:spPr bwMode="auto">
          <a:xfrm>
            <a:off x="107504" y="1580745"/>
            <a:ext cx="8640959" cy="4524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это программа, разработанная 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для конкретной группы детей или для  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одного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конкретного обучающегося,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направленная на решение его проблем.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Цель, задачи и структура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которой определяются индивидуальными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возможностями и потребностями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конкретного ребёнка.</a:t>
            </a:r>
            <a:endParaRPr kumimoji="0" lang="ru-RU" sz="32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Rectangle 1"/>
          <p:cNvSpPr>
            <a:spLocks noChangeArrowheads="1"/>
          </p:cNvSpPr>
          <p:nvPr/>
        </p:nvSpPr>
        <p:spPr bwMode="auto">
          <a:xfrm>
            <a:off x="611560" y="692696"/>
            <a:ext cx="7974427" cy="39703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Целью реализации СИПР </a:t>
            </a:r>
            <a:endParaRPr kumimoji="0" lang="ru-RU" sz="28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является формирование общей культуры,</a:t>
            </a:r>
            <a:endParaRPr kumimoji="0" lang="ru-RU" sz="28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обеспечивающей разностороннее развитие</a:t>
            </a:r>
            <a:endParaRPr kumimoji="0" lang="ru-RU" sz="28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личности ребенка (нравственное, эстетическое,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социально личностное, </a:t>
            </a:r>
            <a:endParaRPr kumimoji="0" lang="ru-RU" sz="28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интеллектуальное, физическое)</a:t>
            </a:r>
            <a:endParaRPr kumimoji="0" lang="ru-RU" sz="28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 соответствии с принятыми в семье и обществе</a:t>
            </a:r>
            <a:endParaRPr kumimoji="0" lang="ru-RU" sz="28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нравственными и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социокультурными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ценностями;</a:t>
            </a:r>
            <a:endParaRPr kumimoji="0" lang="ru-RU" sz="28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овладение учебной деятельностью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cut thruBlk="1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539552" y="556566"/>
            <a:ext cx="8712968" cy="55245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ru-RU" sz="2000" dirty="0" smtClean="0"/>
              <a:t>1.Общие сведения о ребенке; </a:t>
            </a:r>
            <a:endParaRPr lang="ru-RU" sz="2000" dirty="0"/>
          </a:p>
          <a:p>
            <a:r>
              <a:rPr lang="ru-RU" sz="2000" dirty="0" smtClean="0"/>
              <a:t>2.Характеристику</a:t>
            </a:r>
            <a:r>
              <a:rPr lang="ru-RU" sz="2000" dirty="0"/>
              <a:t>, включающую оценку </a:t>
            </a:r>
            <a:r>
              <a:rPr lang="ru-RU" sz="2000" dirty="0" smtClean="0"/>
              <a:t>развития</a:t>
            </a:r>
          </a:p>
          <a:p>
            <a:r>
              <a:rPr lang="ru-RU" sz="2000" dirty="0" smtClean="0"/>
              <a:t> </a:t>
            </a:r>
            <a:r>
              <a:rPr lang="ru-RU" sz="2000" dirty="0"/>
              <a:t>обучающегося на момент составления программы </a:t>
            </a:r>
            <a:endParaRPr lang="ru-RU" sz="2000" dirty="0" smtClean="0"/>
          </a:p>
          <a:p>
            <a:r>
              <a:rPr lang="ru-RU" sz="2000" dirty="0" smtClean="0"/>
              <a:t>и </a:t>
            </a:r>
            <a:r>
              <a:rPr lang="ru-RU" sz="2000" dirty="0"/>
              <a:t>определяющую приоритетные направления </a:t>
            </a:r>
            <a:endParaRPr lang="ru-RU" sz="2000" dirty="0" smtClean="0"/>
          </a:p>
          <a:p>
            <a:r>
              <a:rPr lang="ru-RU" sz="2000" dirty="0" smtClean="0"/>
              <a:t>воспитания </a:t>
            </a:r>
            <a:r>
              <a:rPr lang="ru-RU" sz="2000" dirty="0"/>
              <a:t>и обучения ребенка; </a:t>
            </a:r>
          </a:p>
          <a:p>
            <a:r>
              <a:rPr lang="ru-RU" sz="2000" dirty="0"/>
              <a:t>3.Индивидуальный учебный план;</a:t>
            </a:r>
          </a:p>
          <a:p>
            <a:r>
              <a:rPr lang="ru-RU" sz="2000" dirty="0"/>
              <a:t> 4.Содержание программы;</a:t>
            </a:r>
          </a:p>
          <a:p>
            <a:r>
              <a:rPr lang="ru-RU" sz="2000" dirty="0"/>
              <a:t> 5.Условия реализации потребности в уходе и </a:t>
            </a:r>
            <a:endParaRPr lang="ru-RU" sz="2000" dirty="0" smtClean="0"/>
          </a:p>
          <a:p>
            <a:r>
              <a:rPr lang="ru-RU" sz="2000" dirty="0" smtClean="0"/>
              <a:t>присмотре</a:t>
            </a:r>
            <a:r>
              <a:rPr lang="ru-RU" sz="2000" dirty="0"/>
              <a:t>; </a:t>
            </a:r>
          </a:p>
          <a:p>
            <a:r>
              <a:rPr lang="ru-RU" sz="2000" dirty="0"/>
              <a:t>6. Перечень специалистов, </a:t>
            </a:r>
            <a:r>
              <a:rPr lang="ru-RU" sz="2000" dirty="0" smtClean="0"/>
              <a:t>участвующих</a:t>
            </a:r>
          </a:p>
          <a:p>
            <a:r>
              <a:rPr lang="ru-RU" sz="2000" dirty="0" smtClean="0"/>
              <a:t> </a:t>
            </a:r>
            <a:r>
              <a:rPr lang="ru-RU" sz="2000" dirty="0"/>
              <a:t>в разработке и реализации СИПР;</a:t>
            </a:r>
          </a:p>
          <a:p>
            <a:r>
              <a:rPr lang="ru-RU" sz="2000" dirty="0"/>
              <a:t> 7.Перечень возможных задач, мероприятий </a:t>
            </a:r>
            <a:endParaRPr lang="ru-RU" sz="2000" dirty="0" smtClean="0"/>
          </a:p>
          <a:p>
            <a:r>
              <a:rPr lang="ru-RU" sz="2000" dirty="0" smtClean="0"/>
              <a:t>и </a:t>
            </a:r>
            <a:r>
              <a:rPr lang="ru-RU" sz="2000" dirty="0"/>
              <a:t>форм сотрудничества организации и семьи </a:t>
            </a:r>
            <a:endParaRPr lang="ru-RU" sz="2000" dirty="0" smtClean="0"/>
          </a:p>
          <a:p>
            <a:r>
              <a:rPr lang="ru-RU" sz="2000" dirty="0" smtClean="0"/>
              <a:t>обучающегося;</a:t>
            </a:r>
          </a:p>
          <a:p>
            <a:r>
              <a:rPr lang="ru-RU" sz="2000" dirty="0" smtClean="0"/>
              <a:t> </a:t>
            </a:r>
            <a:r>
              <a:rPr lang="ru-RU" sz="2000" dirty="0"/>
              <a:t>8.Перечень необходимых технических средств </a:t>
            </a:r>
            <a:endParaRPr lang="ru-RU" sz="2000" dirty="0" smtClean="0"/>
          </a:p>
          <a:p>
            <a:r>
              <a:rPr lang="ru-RU" sz="2000" dirty="0" smtClean="0"/>
              <a:t>и </a:t>
            </a:r>
            <a:r>
              <a:rPr lang="ru-RU" sz="2000" dirty="0"/>
              <a:t>дидактических материалов;</a:t>
            </a:r>
          </a:p>
          <a:p>
            <a:r>
              <a:rPr lang="ru-RU" sz="2000" dirty="0"/>
              <a:t> 9.Средства мониторинга и оценки динамики обучения</a:t>
            </a:r>
            <a:r>
              <a:rPr lang="ru-RU" sz="2400" dirty="0"/>
              <a:t>.</a:t>
            </a:r>
          </a:p>
        </p:txBody>
      </p:sp>
    </p:spTree>
  </p:cSld>
  <p:clrMapOvr>
    <a:masterClrMapping/>
  </p:clrMapOvr>
  <p:transition>
    <p:wheel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5922984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ru-RU" dirty="0"/>
              <a:t>Оценка выявленных результатов обучения осуществляется в оценочных показателях, основанных на качественны критериях по итогам выполняемых практических действий путем фиксации фактической способности к выполнению действия или операции, обозначенной в качестве возможного результата личностного развития по следующей шкале: </a:t>
            </a:r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0 </a:t>
            </a:r>
            <a:r>
              <a:rPr lang="ru-RU" dirty="0"/>
              <a:t>– действие выполняется взрослым (ребенок только позволяет что-либо сделать, действие не выполняет). </a:t>
            </a:r>
          </a:p>
          <a:p>
            <a:pPr marL="0" indent="0">
              <a:buNone/>
            </a:pPr>
            <a:r>
              <a:rPr lang="ru-RU" dirty="0"/>
              <a:t>1 – действие выполняет совместно с педагогом с частичной физической помощью. </a:t>
            </a:r>
          </a:p>
          <a:p>
            <a:pPr marL="0" indent="0">
              <a:buNone/>
            </a:pPr>
            <a:r>
              <a:rPr lang="ru-RU" dirty="0"/>
              <a:t>2 – выполняет совместно с педагогом с частичной помощью взрослого </a:t>
            </a:r>
          </a:p>
          <a:p>
            <a:pPr marL="0" indent="0">
              <a:buNone/>
            </a:pPr>
            <a:r>
              <a:rPr lang="ru-RU" dirty="0"/>
              <a:t>3 – выполняет самостоятельно по подражанию, показу, образцу. </a:t>
            </a:r>
          </a:p>
          <a:p>
            <a:pPr marL="0" indent="0">
              <a:buNone/>
            </a:pPr>
            <a:r>
              <a:rPr lang="ru-RU" dirty="0"/>
              <a:t>4 – выполняет самостоятельно по словесной инструкции (вербальной или невербальной). </a:t>
            </a:r>
          </a:p>
          <a:p>
            <a:pPr marL="0" indent="0">
              <a:buNone/>
            </a:pPr>
            <a:r>
              <a:rPr lang="ru-RU" dirty="0"/>
              <a:t>5 – выполняет действие самостоятельно.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899592" y="476672"/>
            <a:ext cx="7000924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Технологии, используемые в обучении ребенка: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 индивидуализация обучения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 игровые технологии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 информационно-компьютерные технологии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 создание адаптированной коррекционно-развивающей среды под ребенка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 «пошаговое» обучение в процессе совместных действий с педагогом, повторение изученного материала.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502920" y="530352"/>
            <a:ext cx="8173536" cy="5346920"/>
          </a:xfrm>
        </p:spPr>
        <p:txBody>
          <a:bodyPr/>
          <a:lstStyle/>
          <a:p>
            <a:pPr marL="0" indent="0">
              <a:buNone/>
            </a:pPr>
            <a:endParaRPr lang="ru-RU" sz="3200" dirty="0" smtClean="0"/>
          </a:p>
          <a:p>
            <a:pPr marL="0" indent="0">
              <a:buNone/>
            </a:pPr>
            <a:endParaRPr lang="ru-RU" dirty="0"/>
          </a:p>
        </p:txBody>
      </p:sp>
    </p:spTree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23528" y="404664"/>
            <a:ext cx="8424936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Вывод: </a:t>
            </a:r>
            <a:endParaRPr lang="ru-RU" sz="36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СИПР</a:t>
            </a:r>
            <a:endParaRPr lang="ru-RU" dirty="0" smtClean="0"/>
          </a:p>
          <a:p>
            <a:pPr marL="457200" indent="-457200">
              <a:buFont typeface="Arial" pitchFamily="34" charset="0"/>
              <a:buChar char="•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Оптимизирует коррекционный процесс.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Обеспечивает действенное, эффективное взаимодействие специалистов и педагогов.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Обеспечивает каждому ребенку адекватный для него темп и способы усвоения навыков, умений и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знаний.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Позволяет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повысить результативность коррекционно-развивающей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работы.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Повышает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мотивацию и педагогическую компетентность у родителей.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comb dir="vert"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/>
              <a:t>                    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 smtClean="0"/>
          </a:p>
          <a:p>
            <a:pPr marL="0" indent="0" algn="ctr">
              <a:buNone/>
            </a:pPr>
            <a:r>
              <a:rPr lang="ru-RU" sz="4800" dirty="0"/>
              <a:t>С</a:t>
            </a:r>
            <a:r>
              <a:rPr lang="ru-RU" sz="4800" dirty="0" smtClean="0"/>
              <a:t>пасибо </a:t>
            </a:r>
          </a:p>
          <a:p>
            <a:pPr marL="0" indent="0" algn="ctr">
              <a:buNone/>
            </a:pPr>
            <a:r>
              <a:rPr lang="ru-RU" sz="4800" smtClean="0"/>
              <a:t>за внимание!</a:t>
            </a:r>
            <a:endParaRPr lang="ru-RU" sz="4800" dirty="0"/>
          </a:p>
        </p:txBody>
      </p:sp>
      <p:pic>
        <p:nvPicPr>
          <p:cNvPr id="4" name="Picture 2" descr="http://s4.pic4you.ru/y2014/08-13/12216/4543944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548680"/>
            <a:ext cx="1728192" cy="3744416"/>
          </a:xfrm>
          <a:prstGeom prst="rect">
            <a:avLst/>
          </a:prstGeom>
          <a:noFill/>
        </p:spPr>
      </p:pic>
      <p:pic>
        <p:nvPicPr>
          <p:cNvPr id="5" name="Picture 4" descr="http://s4.pic4you.ru/y2014/08-13/12216/4543947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953600" y="2276872"/>
            <a:ext cx="1855601" cy="365423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5662512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683568" y="980728"/>
            <a:ext cx="7056783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Font typeface="Wingdings" pitchFamily="2" charset="2"/>
              <a:buNone/>
            </a:pPr>
            <a:r>
              <a:rPr lang="ru-RU" sz="4400" b="1" dirty="0"/>
              <a:t>Что определяет АООП?</a:t>
            </a:r>
          </a:p>
        </p:txBody>
      </p:sp>
      <p:pic>
        <p:nvPicPr>
          <p:cNvPr id="4" name="Picture 4" descr="http://s4.pic4you.ru/y2014/08-13/12216/4543947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37836" y="1196752"/>
            <a:ext cx="2522766" cy="479420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0130558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467544" y="404664"/>
            <a:ext cx="8424936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>
              <a:buFont typeface="Arial" pitchFamily="34" charset="0"/>
              <a:buChar char="•"/>
            </a:pPr>
            <a:r>
              <a:rPr lang="ru-RU" sz="4000" b="1" dirty="0" smtClean="0"/>
              <a:t>содержание образования</a:t>
            </a:r>
            <a:endParaRPr lang="ru-RU" sz="4000" b="1" dirty="0"/>
          </a:p>
          <a:p>
            <a:endParaRPr lang="ru-RU" sz="4000" b="1" dirty="0"/>
          </a:p>
          <a:p>
            <a:pPr marL="571500" indent="-571500">
              <a:buFont typeface="Arial" pitchFamily="34" charset="0"/>
              <a:buChar char="•"/>
            </a:pPr>
            <a:r>
              <a:rPr lang="ru-RU" sz="4000" b="1" dirty="0" smtClean="0"/>
              <a:t>ожидаемые результаты</a:t>
            </a:r>
          </a:p>
          <a:p>
            <a:pPr marL="571500" indent="-571500">
              <a:buFont typeface="Arial" pitchFamily="34" charset="0"/>
              <a:buChar char="•"/>
            </a:pPr>
            <a:endParaRPr lang="ru-RU" sz="4000" b="1" dirty="0"/>
          </a:p>
          <a:p>
            <a:pPr marL="571500" indent="-571500">
              <a:buFont typeface="Arial" pitchFamily="34" charset="0"/>
              <a:buChar char="•"/>
            </a:pPr>
            <a:r>
              <a:rPr lang="ru-RU" sz="4000" b="1" dirty="0" smtClean="0"/>
              <a:t>условия </a:t>
            </a:r>
            <a:r>
              <a:rPr lang="ru-RU" sz="4000" b="1" dirty="0"/>
              <a:t>реализации.</a:t>
            </a:r>
          </a:p>
        </p:txBody>
      </p:sp>
    </p:spTree>
    <p:extLst>
      <p:ext uri="{BB962C8B-B14F-4D97-AF65-F5344CB8AC3E}">
        <p14:creationId xmlns:p14="http://schemas.microsoft.com/office/powerpoint/2010/main" val="26059805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39552" y="764705"/>
            <a:ext cx="820891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/>
              <a:t>АООП  обучающихся с </a:t>
            </a:r>
            <a:r>
              <a:rPr lang="ru-RU" sz="4000" dirty="0" smtClean="0"/>
              <a:t>умственной отсталостью </a:t>
            </a:r>
            <a:r>
              <a:rPr lang="ru-RU" sz="4000" dirty="0"/>
              <a:t>направлена на </a:t>
            </a:r>
            <a:r>
              <a:rPr lang="ru-RU" sz="4000" dirty="0" smtClean="0"/>
              <a:t>……</a:t>
            </a:r>
            <a:endParaRPr lang="ru-RU" sz="4000" dirty="0"/>
          </a:p>
        </p:txBody>
      </p:sp>
      <p:pic>
        <p:nvPicPr>
          <p:cNvPr id="5" name="Picture 4" descr="http://s4.pic4you.ru/y2014/08-13/12216/4543947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04248" y="1178853"/>
            <a:ext cx="2157652" cy="467476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8425267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467544" y="548680"/>
            <a:ext cx="8208912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/>
              <a:t>формирование общей культуры, обеспечивающей разностороннее развитие их личности (нравственное, эстетическое, социально-личностное, интеллектуальное, физическое) в соответствии с принятыми в семье и </a:t>
            </a:r>
            <a:endParaRPr lang="ru-RU" sz="2800" b="1" dirty="0" smtClean="0"/>
          </a:p>
          <a:p>
            <a:r>
              <a:rPr lang="ru-RU" sz="2800" b="1" dirty="0" smtClean="0"/>
              <a:t>обществе </a:t>
            </a:r>
            <a:r>
              <a:rPr lang="ru-RU" sz="2800" b="1" dirty="0"/>
              <a:t>нравственными и социокультурными ценностями; овладение учебной </a:t>
            </a:r>
            <a:r>
              <a:rPr lang="ru-RU" sz="2800" b="1" dirty="0" smtClean="0"/>
              <a:t>деятельностью</a:t>
            </a:r>
            <a:r>
              <a:rPr lang="ru-RU" sz="2800" b="1" dirty="0"/>
              <a:t>.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9271372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endParaRPr lang="ru-RU" sz="4000" dirty="0" smtClean="0"/>
          </a:p>
          <a:p>
            <a:pPr marL="0" indent="0" algn="ctr">
              <a:buNone/>
            </a:pPr>
            <a:r>
              <a:rPr lang="ru-RU" sz="4000" dirty="0" smtClean="0"/>
              <a:t>На основе чего создаётся АООП?</a:t>
            </a:r>
            <a:endParaRPr lang="ru-RU" sz="4000" dirty="0"/>
          </a:p>
          <a:p>
            <a:pPr marL="0" indent="0" algn="ctr">
              <a:buNone/>
            </a:pPr>
            <a:endParaRPr lang="ru-RU" sz="4000" dirty="0" smtClean="0"/>
          </a:p>
          <a:p>
            <a:pPr marL="0" indent="0" algn="ctr">
              <a:buNone/>
            </a:pPr>
            <a:r>
              <a:rPr lang="ru-RU" sz="4000" dirty="0" smtClean="0"/>
              <a:t>Для кого?</a:t>
            </a:r>
            <a:endParaRPr lang="ru-RU" sz="4000" dirty="0"/>
          </a:p>
        </p:txBody>
      </p:sp>
      <p:pic>
        <p:nvPicPr>
          <p:cNvPr id="6" name="Picture 2" descr="http://s4.pic4you.ru/y2014/08-13/12216/4543944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3949" y="1822702"/>
            <a:ext cx="1769779" cy="403126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48018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4400" b="1" dirty="0"/>
              <a:t>На основе Примерной </a:t>
            </a:r>
            <a:r>
              <a:rPr lang="ru-RU" sz="4400" b="1" dirty="0" smtClean="0"/>
              <a:t>АООП</a:t>
            </a:r>
          </a:p>
          <a:p>
            <a:endParaRPr lang="ru-RU" sz="4400" b="1" dirty="0"/>
          </a:p>
          <a:p>
            <a:pPr marL="0" indent="0">
              <a:buNone/>
            </a:pPr>
            <a:endParaRPr lang="ru-RU" sz="4400" dirty="0"/>
          </a:p>
          <a:p>
            <a:r>
              <a:rPr lang="ru-RU" sz="4400" b="1" dirty="0" smtClean="0"/>
              <a:t>Для </a:t>
            </a:r>
            <a:r>
              <a:rPr lang="ru-RU" sz="4400" b="1" dirty="0"/>
              <a:t>педагогов</a:t>
            </a:r>
            <a:endParaRPr lang="ru-RU" sz="4400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705704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ru-RU" sz="4800" dirty="0" smtClean="0"/>
          </a:p>
          <a:p>
            <a:pPr marL="0" indent="0" algn="ctr">
              <a:buNone/>
            </a:pPr>
            <a:r>
              <a:rPr lang="ru-RU" sz="4800" dirty="0" smtClean="0"/>
              <a:t>Сколько вариантов  АООП</a:t>
            </a:r>
            <a:r>
              <a:rPr lang="en-US" sz="4800" dirty="0" smtClean="0"/>
              <a:t> </a:t>
            </a:r>
            <a:r>
              <a:rPr lang="ru-RU" sz="4800" dirty="0" smtClean="0"/>
              <a:t>?</a:t>
            </a:r>
          </a:p>
          <a:p>
            <a:endParaRPr lang="ru-RU" dirty="0"/>
          </a:p>
        </p:txBody>
      </p:sp>
      <p:pic>
        <p:nvPicPr>
          <p:cNvPr id="4" name="Picture 4" descr="http://s4.pic4you.ru/y2014/08-13/12216/4543947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44208" y="1916832"/>
            <a:ext cx="2106572" cy="393011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7791951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671</TotalTime>
  <Words>502</Words>
  <Application>Microsoft Office PowerPoint</Application>
  <PresentationFormat>Экран (4:3)</PresentationFormat>
  <Paragraphs>134</Paragraphs>
  <Slides>27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28" baseType="lpstr">
      <vt:lpstr>Аспект</vt:lpstr>
      <vt:lpstr>        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Специальная индивидуальная  программа развития (СИПР) -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Home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Оляпка – птичка-водолаз,         И этим удивляет нас.         По дну реки заправски ходит         И много корма там находит.         Оляпка очень осторожна         И подойти к ней невозможно!         Чуть звук какой раздаётся-         Птичка тотчас окунётся.</dc:title>
  <dc:creator>админ</dc:creator>
  <cp:lastModifiedBy>Пользователь</cp:lastModifiedBy>
  <cp:revision>53</cp:revision>
  <dcterms:created xsi:type="dcterms:W3CDTF">2013-01-16T16:00:51Z</dcterms:created>
  <dcterms:modified xsi:type="dcterms:W3CDTF">2017-03-25T06:36:03Z</dcterms:modified>
</cp:coreProperties>
</file>