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67" r:id="rId3"/>
    <p:sldId id="268" r:id="rId4"/>
    <p:sldId id="271" r:id="rId5"/>
    <p:sldId id="272" r:id="rId6"/>
    <p:sldId id="277" r:id="rId7"/>
    <p:sldId id="278" r:id="rId8"/>
    <p:sldId id="281" r:id="rId9"/>
    <p:sldId id="282" r:id="rId10"/>
    <p:sldId id="283" r:id="rId11"/>
  </p:sldIdLst>
  <p:sldSz cx="9144000" cy="5143500" type="screen16x9"/>
  <p:notesSz cx="6858000" cy="9144000"/>
  <p:embeddedFontLst>
    <p:embeddedFont>
      <p:font typeface="Lato" charset="0"/>
      <p:regular r:id="rId13"/>
      <p:bold r:id="rId14"/>
      <p:italic r:id="rId15"/>
      <p:boldItalic r:id="rId16"/>
    </p:embeddedFont>
    <p:embeddedFont>
      <p:font typeface="Raleway" charset="-52"/>
      <p:regular r:id="rId17"/>
      <p:bold r:id="rId18"/>
      <p:italic r:id="rId19"/>
      <p:boldItalic r:id="rId20"/>
    </p:embeddedFont>
    <p:embeddedFont>
      <p:font typeface="Oswald" charset="-52"/>
      <p:regular r:id="rId21"/>
      <p:bold r:id="rId22"/>
    </p:embeddedFont>
    <p:embeddedFont>
      <p:font typeface="Montserrat" charset="-52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8AC9719-807B-495E-B9F0-12A0C32DF7FE}">
  <a:tblStyle styleId="{E8AC9719-807B-495E-B9F0-12A0C32DF7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47" autoAdjust="0"/>
  </p:normalViewPr>
  <p:slideViewPr>
    <p:cSldViewPr snapToGrid="0">
      <p:cViewPr varScale="1">
        <p:scale>
          <a:sx n="97" d="100"/>
          <a:sy n="97" d="100"/>
        </p:scale>
        <p:origin x="-114" y="-5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42" y="12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30698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e658c09197_2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ge658c09197_2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e7172d09a8_1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ge7172d09a8_1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e7172d09a8_1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e7172d09a8_1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e7172d09a8_1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e7172d09a8_1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e7172d09a8_1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e7172d09a8_1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e7172d09a8_1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e7172d09a8_1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e7172d09a8_1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e7172d09a8_1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e7172d09a8_1_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4" name="Google Shape;244;ge7172d09a8_1_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e7822b865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e7822b865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e7172d09a8_1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ge7172d09a8_1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856060" y="463889"/>
            <a:ext cx="7429500" cy="11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856059" y="1687115"/>
            <a:ext cx="7429500" cy="26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6550" algn="l" rtl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/>
            </a:lvl1pPr>
            <a:lvl2pPr marL="914400" lvl="1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/>
            </a:lvl2pPr>
            <a:lvl3pPr marL="1371600" lvl="2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■"/>
              <a:defRPr/>
            </a:lvl3pPr>
            <a:lvl4pPr marL="1828800" lvl="3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/>
            </a:lvl4pPr>
            <a:lvl5pPr marL="2286000" lvl="4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/>
            </a:lvl5pPr>
            <a:lvl6pPr marL="2743200" lvl="5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■"/>
              <a:defRPr/>
            </a:lvl6pPr>
            <a:lvl7pPr marL="3200400" lvl="6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●"/>
              <a:defRPr/>
            </a:lvl7pPr>
            <a:lvl8pPr marL="3657600" lvl="7" indent="-33655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700"/>
              <a:buChar char="○"/>
              <a:defRPr/>
            </a:lvl8pPr>
            <a:lvl9pPr marL="4114800" lvl="8" indent="-336550" algn="l" rtl="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chemeClr val="lt1"/>
              </a:buClr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5592691" y="4412457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856058" y="4412456"/>
            <a:ext cx="4679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7707241" y="4412455"/>
            <a:ext cx="578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ctrTitle"/>
          </p:nvPr>
        </p:nvSpPr>
        <p:spPr>
          <a:xfrm>
            <a:off x="460600" y="527050"/>
            <a:ext cx="84522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2000" b="0" dirty="0">
                <a:latin typeface="Oswald"/>
                <a:ea typeface="Oswald"/>
                <a:cs typeface="Oswald"/>
                <a:sym typeface="Oswald"/>
              </a:rPr>
              <a:t>Единая государственная информационная система социального обеспечения (ЕГИССО)</a:t>
            </a:r>
            <a:endParaRPr sz="24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3" name="Google Shape;93;p14"/>
          <p:cNvSpPr/>
          <p:nvPr/>
        </p:nvSpPr>
        <p:spPr>
          <a:xfrm>
            <a:off x="710250" y="1234750"/>
            <a:ext cx="7723500" cy="32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О</a:t>
            </a:r>
            <a:r>
              <a:rPr lang="ru" sz="2000" i="0" u="none" strike="noStrike" cap="none" dirty="0">
                <a:latin typeface="Oswald"/>
                <a:ea typeface="Oswald"/>
                <a:cs typeface="Oswald"/>
                <a:sym typeface="Oswald"/>
              </a:rPr>
              <a:t>снования, </a:t>
            </a: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порядок и </a:t>
            </a:r>
            <a:r>
              <a:rPr lang="ru" sz="2000" i="0" u="none" strike="noStrike" cap="none" dirty="0">
                <a:latin typeface="Oswald"/>
                <a:ea typeface="Oswald"/>
                <a:cs typeface="Oswald"/>
                <a:sym typeface="Oswald"/>
              </a:rPr>
              <a:t>форм</a:t>
            </a: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ы</a:t>
            </a:r>
            <a:r>
              <a:rPr lang="ru" sz="2000" i="0" u="none" strike="noStrike" cap="none" dirty="0">
                <a:latin typeface="Oswald"/>
                <a:ea typeface="Oswald"/>
                <a:cs typeface="Oswald"/>
                <a:sym typeface="Oswald"/>
              </a:rPr>
              <a:t> предоставления мер социальной защиты (поддержки) </a:t>
            </a: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в </a:t>
            </a:r>
            <a:r>
              <a:rPr lang="ru" sz="2000" i="0" u="none" strike="noStrike" cap="none" dirty="0" smtClean="0">
                <a:latin typeface="Oswald"/>
                <a:ea typeface="Oswald"/>
                <a:cs typeface="Oswald"/>
                <a:sym typeface="Oswald"/>
              </a:rPr>
              <a:t>ГБОУ СО «Красноуфимская школа»</a:t>
            </a:r>
            <a:endParaRPr sz="2000" i="0" u="none" strike="noStrike" cap="none" dirty="0"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в 2022 году</a:t>
            </a:r>
            <a:endParaRPr sz="2000" dirty="0"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658950"/>
            <a:ext cx="437834" cy="33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1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0758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282" name="Google Shape;282;p41"/>
          <p:cNvGraphicFramePr/>
          <p:nvPr/>
        </p:nvGraphicFramePr>
        <p:xfrm>
          <a:off x="324888" y="12717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{E8AC9719-807B-495E-B9F0-12A0C32DF7FE}</a:tableStyleId>
              </a:tblPr>
              <a:tblGrid>
                <a:gridCol w="5769875"/>
                <a:gridCol w="2724350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Категория получателей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Порядок получения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263950">
                <a:tc rowSpan="11"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Ребенок-инвалид, лица в возрасте до 18 лет, которым установлена категория «ребенок-инвалид»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 в возрасте до 18 лет, а также старше этого возраста, обучающиеся по очной форме по основным образовательным программам в организациях, осуществляющих образовательную деятельность, до окончания ими такого обучения, но не дольше чем до достижения ими возраста 23 лет, потерявшие единственного или обоих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Несовершеннолетние, содержащиеся в учреждениях системы профилактики безнадзорности и правонарушений несовершеннолетних, и несовершеннолетние, отбывающие наказание в местах лишения свободы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Учащиеся, проживающие в интернате при образовательной (общеобразовательной) организации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Обучающиеся с ограниченными возможностями здоровья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Дети-сироты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Дети, оставшиеся без попечения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Лица из числа детей-сирот и детей, оставшихся без попечения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 из числа многодетных семей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Отдельные категории граждан, проживающие в малоимущих семьях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Отдельные категории граждан, проживающих в малоимущих семьях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rowSpan="11">
                  <a:txBody>
                    <a:bodyPr/>
                    <a:lstStyle/>
                    <a:p>
                      <a:pPr marL="179999" lvl="0" indent="-158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Подача заявления руководителю образовательной организации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87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Справка о среднедушевом доходе семьи для предоставления бесплатного питания (завтрак или обед)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87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Предоставление справки в организацию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422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3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3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5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8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5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3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3" name="Google Shape;283;p41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latin typeface="Oswald"/>
                <a:ea typeface="Oswald"/>
                <a:cs typeface="Oswald"/>
                <a:sym typeface="Oswald"/>
              </a:rPr>
              <a:t>ПРЕДОСТАВЛЕНИЕ БЕСПЛАТНОГО ПИТАНИЯ</a:t>
            </a:r>
            <a:endParaRPr sz="1400" dirty="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5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3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КОМПЕНСАЦИЯ СТОИМОСТИ ПРОЕЗДА НА ОБЩЕСТВЕННОМ ТРАНСПОРТЕ (ГОРОДСКОМ) (КРОМЕ ТАКСИ) И В АВТОБУСАХ ПРИГОРОДНЫХ И ВНУТРИРАЙОННЫХ МАРШРУТОВ)</a:t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0" name="Google Shape;170;p25"/>
          <p:cNvSpPr/>
          <p:nvPr/>
        </p:nvSpPr>
        <p:spPr>
          <a:xfrm>
            <a:off x="534800" y="1234750"/>
            <a:ext cx="8053500" cy="36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Нормативные основания</a:t>
            </a: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1115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Oswald"/>
              <a:buChar char="●"/>
            </a:pPr>
            <a:r>
              <a:rPr lang="ru" sz="13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428-ПП от 22.06.2017 “Об утверждении порядка и условий проезда детей-сирот и детей, оставшихся без попечения родителей, лиц из числа детей-сирот и детей, оставшихся без попечения родителей, лиц, потерявших в период обучения обоих родителей или единственного родителя, обучающихся в государственных образовательных организациях Свердловской области и муниципальных образовательных организациях, расположенных на территории Свердловской области, на городском, пригородном транспорте, в сельской местности на внутрирайонном транспорте (кроме такси), а также проезда один раз в год к месту жительства и обратно к месту учебы”</a:t>
            </a: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Форма предоставления - денежная</a:t>
            </a: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</a:pPr>
            <a:r>
              <a:rPr lang="ru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Размер пособия исчисляется исходя из стоимости проезда в соответствующем муниципальном образовании, расположенном на территории Свердловской области, и количества месяцев в календарном году.</a:t>
            </a: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Периодичность выплаты</a:t>
            </a: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Oswald"/>
              <a:buChar char="●"/>
            </a:pPr>
            <a:r>
              <a:rPr lang="ru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Ежемесячно</a:t>
            </a:r>
            <a:endParaRPr sz="5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0552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6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3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КОМПЕНСАЦИЯ СТОИМОСТИ ПРОЕЗДА НА ОБЩЕСТВЕННОМ ТРАНСПОРТЕ (ГОРОДСКОМ) (КРОМЕ ТАКСИ) И В АВТОБУСАХ ПРИГОРОДНЫХ И ВНУТРИРАЙОННЫХ МАРШРУТОВ)</a:t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7" name="Google Shape;177;p26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0552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178" name="Google Shape;178;p26"/>
          <p:cNvGraphicFramePr/>
          <p:nvPr/>
        </p:nvGraphicFramePr>
        <p:xfrm>
          <a:off x="324888" y="1271770"/>
          <a:ext cx="8494225" cy="3558360"/>
        </p:xfrm>
        <a:graphic>
          <a:graphicData uri="http://schemas.openxmlformats.org/drawingml/2006/table">
            <a:tbl>
              <a:tblPr>
                <a:noFill/>
                <a:tableStyleId>{E8AC9719-807B-495E-B9F0-12A0C32DF7FE}</a:tableStyleId>
              </a:tblPr>
              <a:tblGrid>
                <a:gridCol w="4836325"/>
                <a:gridCol w="3657900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Категория получателей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Порядок получения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729525">
                <a:tc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 в возрасте до 18 лет, а также старше этого возраста, обучающиеся по очной форме по основным образовательным программам в организациях, осуществляющих образовательную деятельность, до окончания ими такого обучения, но не дольше чем до достижения ими возраста 23 лет, потерявшие единственного или обоих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rowSpan="5">
                  <a:txBody>
                    <a:bodyPr/>
                    <a:lstStyle/>
                    <a:p>
                      <a:pPr marL="179999" lvl="0" indent="-158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Подача заявления руководителю образовательной организации</a:t>
                      </a:r>
                      <a:endParaRPr sz="1150">
                        <a:solidFill>
                          <a:srgbClr val="FF0000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8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solidFill>
                            <a:schemeClr val="dk2"/>
                          </a:solidFill>
                          <a:highlight>
                            <a:schemeClr val="lt2"/>
                          </a:highlight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свидетельства о рождении ребенка</a:t>
                      </a:r>
                      <a:endParaRPr sz="1150">
                        <a:solidFill>
                          <a:schemeClr val="dk2"/>
                        </a:solidFill>
                        <a:highlight>
                          <a:schemeClr val="lt2"/>
                        </a:highlight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87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solidFill>
                            <a:schemeClr val="dk2"/>
                          </a:solidFill>
                          <a:highlight>
                            <a:schemeClr val="lt2"/>
                          </a:highlight>
                          <a:latin typeface="Oswald"/>
                          <a:ea typeface="Oswald"/>
                          <a:cs typeface="Oswald"/>
                          <a:sym typeface="Oswald"/>
                        </a:rPr>
                        <a:t>Паспорт или иной документ удостоверяющий личность законного представителя</a:t>
                      </a:r>
                      <a:endParaRPr sz="1150">
                        <a:solidFill>
                          <a:schemeClr val="dk2"/>
                        </a:solidFill>
                        <a:highlight>
                          <a:schemeClr val="lt2"/>
                        </a:highlight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highlight>
                          <a:srgbClr val="FF0000"/>
                        </a:highlight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45720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45720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0">
                <a:tc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Дети-сироты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Дети, оставшиеся без попечения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Лица из числа детей-сирот и детей, оставшихся без попечения родителей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179999" lvl="0" indent="-159424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50"/>
                        <a:buFont typeface="Oswald"/>
                        <a:buChar char="●"/>
                      </a:pPr>
                      <a:r>
                        <a:rPr lang="ru" sz="1150">
                          <a:latin typeface="Oswald"/>
                          <a:ea typeface="Oswald"/>
                          <a:cs typeface="Oswald"/>
                          <a:sym typeface="Oswald"/>
                        </a:rPr>
                        <a:t>Учащиеся в образовательных организациях: в т.ч. обучающимся профессиональных образовательных учреждений, осваивающим основную образовательную программу среднего профессионального образования подготовки квалифицированных рабочих, служащих или основную образовательную программу профессионального обучения</a:t>
                      </a:r>
                      <a:endParaRPr sz="115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ЕЖЕМЕСЯЧНАЯ КОМПЕНСАЦИЯ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</a:t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8" name="Google Shape;198;p29"/>
          <p:cNvSpPr/>
          <p:nvPr/>
        </p:nvSpPr>
        <p:spPr>
          <a:xfrm>
            <a:off x="534800" y="1234750"/>
            <a:ext cx="8053500" cy="36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Нормативные основания</a:t>
            </a: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</a:pPr>
            <a:r>
              <a:rPr lang="ru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270-ПП от 23.04.2020 “Об утверждении Порядка предоставления денежной компенсации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дому”</a:t>
            </a: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Форма предоставления - денежная</a:t>
            </a: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</a:pPr>
            <a:r>
              <a:rPr lang="ru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127,6 руб. (в учебные дни, по состоянию на 01.01.2022)</a:t>
            </a: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highlight>
                  <a:schemeClr val="lt2"/>
                </a:highlight>
                <a:latin typeface="Oswald"/>
                <a:ea typeface="Oswald"/>
                <a:cs typeface="Oswald"/>
                <a:sym typeface="Oswald"/>
              </a:rPr>
              <a:t>Периодичность выплаты</a:t>
            </a:r>
            <a:endParaRPr b="1">
              <a:solidFill>
                <a:schemeClr val="dk2"/>
              </a:solidFill>
              <a:highlight>
                <a:schemeClr val="lt2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2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swald"/>
              <a:buChar char="●"/>
            </a:pPr>
            <a:r>
              <a:rPr lang="ru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Ежемесячно</a:t>
            </a:r>
            <a:endParaRPr sz="500">
              <a:solidFill>
                <a:schemeClr val="dk2"/>
              </a:solidFill>
              <a:highlight>
                <a:srgbClr val="FF0000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99" name="Google Shape;199;p29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0583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" name="Google Shape;204;p30"/>
          <p:cNvGraphicFramePr/>
          <p:nvPr/>
        </p:nvGraphicFramePr>
        <p:xfrm>
          <a:off x="324888" y="1271770"/>
          <a:ext cx="8494225" cy="2743140"/>
        </p:xfrm>
        <a:graphic>
          <a:graphicData uri="http://schemas.openxmlformats.org/drawingml/2006/table">
            <a:tbl>
              <a:tblPr>
                <a:noFill/>
                <a:tableStyleId>{E8AC9719-807B-495E-B9F0-12A0C32DF7FE}</a:tableStyleId>
              </a:tblPr>
              <a:tblGrid>
                <a:gridCol w="3953500"/>
                <a:gridCol w="4540725"/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Категория получателей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Порядок получения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348650">
                <a:tc>
                  <a:txBody>
                    <a:bodyPr/>
                    <a:lstStyle/>
                    <a:p>
                      <a:pPr marL="179999" lvl="0" indent="-1625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Родитель (законный представитель) ребенка-инвалида, обучающегося по основной общеобразовательной программе на дому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rowSpan="2">
                  <a:txBody>
                    <a:bodyPr/>
                    <a:lstStyle/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Подача заявления руководителю образовательной организации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паспорта или иного документа, удостоверяющего личность заявителя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документа, подтверждающего место пребывания (жительства) заявителя на территории Свердловской области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свидетельства о рождении ребенка заявителя, в отношении которого назначается денежная компенсация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заключения психолого-медико-педагогической комиссии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Сведения о банковских реквизитах и номере лицевого счета заявителя, открытого в кредитной организации РФ на имя заявителя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6192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Заявление о согласии на обработку персональных данных заявителя и обучающихся с ОВЗ в соответствии с законодательством РФ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977625">
                <a:tc>
                  <a:txBody>
                    <a:bodyPr/>
                    <a:lstStyle/>
                    <a:p>
                      <a:pPr marL="179999" lvl="0" indent="-1625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200"/>
                        <a:buFont typeface="Oswald"/>
                        <a:buChar char="●"/>
                      </a:pPr>
                      <a:r>
                        <a:rPr lang="ru" sz="12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Родитель (законный представитель) ребенка с ограниченными возможностями здоровья</a:t>
                      </a:r>
                      <a:endParaRPr sz="12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" name="Google Shape;205;p30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ЕЖЕМЕСЯЧНАЯ КОМПЕНСАЦИЯ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</a:t>
            </a:r>
            <a:endParaRPr sz="12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6" name="Google Shape;206;p30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0583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5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 dirty="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ДЕНЕЖНАЯ КОМПЕНСАЦИЯ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</a:t>
            </a:r>
            <a:endParaRPr sz="11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0" name="Google Shape;240;p35"/>
          <p:cNvSpPr/>
          <p:nvPr/>
        </p:nvSpPr>
        <p:spPr>
          <a:xfrm>
            <a:off x="281275" y="1319350"/>
            <a:ext cx="8045400" cy="3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Нормативные основания</a:t>
            </a:r>
            <a:endParaRPr sz="11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292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swald"/>
              <a:buChar char="●"/>
            </a:pPr>
            <a:r>
              <a:rPr lang="ru" sz="1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Постановление Правительства Свердловской области от 09.04.2020 № 232-ПП «Об установлении на территории Свердловской области денежной компенсации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технологий»</a:t>
            </a:r>
            <a:endParaRPr sz="1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swald"/>
              <a:buChar char="●"/>
            </a:pPr>
            <a:r>
              <a:rPr lang="ru" sz="1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Приказ Министерства образования и молодежной политики Свердловской области от 10.04.2020 № 360-Д “О назначении, выплате и определении размера денежной компенсации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 в государственных образовательных организациях Свердловской области и обособленных структурных подразделениях государственных образовательных организаций Свердловской области, в отношении которых функции и полномочия учредителя осуществляются Министерством образования и молодежной политики Свердловской области, муниципальных общеобразовательных организациях, расположенных на территории Свердловской области, частных общеобразовательных организациях Свердловской области по имеющим государственную аккредитацию основным общеобразовательным программам”</a:t>
            </a:r>
            <a:endParaRPr sz="1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Форма предоставления - денежная</a:t>
            </a:r>
            <a:endParaRPr sz="11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292100" algn="just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Oswald"/>
              <a:buChar char="●"/>
            </a:pPr>
            <a:r>
              <a:rPr lang="ru" sz="100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Для обучающихся, обеспечивающихся 2-х разовым бесплатным питанием,  - 127,6 руб.</a:t>
            </a:r>
            <a:endParaRPr sz="10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292100" algn="just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Oswald"/>
              <a:buChar char="●"/>
            </a:pPr>
            <a:r>
              <a:rPr lang="ru" sz="1000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Для обучающихся, обеспечивающихся одноразовым бесплатным питанием,  - 63,8 руб.</a:t>
            </a:r>
            <a:endParaRPr sz="10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Периодичность выплаты</a:t>
            </a:r>
            <a:endParaRPr sz="11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2921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Oswald"/>
              <a:buChar char="●"/>
            </a:pPr>
            <a:r>
              <a:rPr lang="ru" sz="1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Ежемесячно, в период освоения программ с применением электронного обучения и дистанционных образовательных технологий</a:t>
            </a:r>
            <a:endParaRPr sz="2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35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0583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6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0583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  <p:graphicFrame>
        <p:nvGraphicFramePr>
          <p:cNvPr id="247" name="Google Shape;247;p36"/>
          <p:cNvGraphicFramePr/>
          <p:nvPr/>
        </p:nvGraphicFramePr>
        <p:xfrm>
          <a:off x="324888" y="12717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{E8AC9719-807B-495E-B9F0-12A0C32DF7FE}</a:tableStyleId>
              </a:tblPr>
              <a:tblGrid>
                <a:gridCol w="4805625"/>
                <a:gridCol w="3688600"/>
              </a:tblGrid>
              <a:tr h="4039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Категория получателей</a:t>
                      </a: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2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Порядок получения</a:t>
                      </a:r>
                      <a:endParaRPr sz="1200" b="1">
                        <a:highlight>
                          <a:srgbClr val="FF0000"/>
                        </a:highlight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189475">
                <a:tc rowSpan="12">
                  <a:txBody>
                    <a:bodyPr/>
                    <a:lstStyle/>
                    <a:p>
                      <a:pPr marL="45720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1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Обучающиеся, обеспечиваемые  2-х разовым бесплатным питанием:</a:t>
                      </a:r>
                      <a:endParaRPr sz="11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Ребенок-инвалид, лица в возрасте до 18 лет, которым установлена категория «ребенок-инвалид»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Семья, имеющая ребенка-инвалида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Обучающиеся с ограниченными возможностями здоровья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Родитель (законный представитель) ребенка с ограниченными возможностями здоровья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45720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" sz="11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Обучающиеся, </a:t>
                      </a:r>
                      <a:r>
                        <a:rPr lang="ru" sz="1000" b="1">
                          <a:latin typeface="Oswald"/>
                          <a:ea typeface="Oswald"/>
                          <a:cs typeface="Oswald"/>
                          <a:sym typeface="Oswald"/>
                        </a:rPr>
                        <a:t>обеспечиваемые одноразовым бесплатным питанием:</a:t>
                      </a:r>
                      <a:endParaRPr sz="1100" b="1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Семьи, имеющие и воспитывающие троих и более детей в возрасте до 18 лет, в том числе детей, принятых под опеку (попечительство) (детей до 23 лет, обучающихся в общеобразовательных организациях, профессиональных образовательных организациях по очной форме обучения)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Дети-сироты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Дети, оставшиеся без попечения родителей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Лица из числа детей-сирот и детей, оставшихся без попечения родителей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Дети из числа многодетных семей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Законные представители детей-сирот, детей, оставшихся без попечения родителей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Малоимущие семьи (семьи со среднедушевым доходом ниже величины прожиточного минимума, установленного в Свердловской области)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49899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Oswald"/>
                        <a:buChar char="●"/>
                      </a:pPr>
                      <a:r>
                        <a:rPr lang="ru" sz="10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Отдельные категории граждан, проживающих в малоимущих семьях</a:t>
                      </a:r>
                      <a:endParaRPr sz="10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  <a:tc rowSpan="12">
                  <a:txBody>
                    <a:bodyPr/>
                    <a:lstStyle/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Подача заявления руководителю образовательной организации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паспорта или иной документ, удостоверяющего личность заявителя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документа, подтверждающего место пребывания (жительства) заявителя на территории Свердловской области)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Копия свидетельства о рождении или паспорт ребенка заявителя (при отсутствии в образовательной организации), в отношении которого назначается денежная компенсация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Сведения о банковских реквизитах и номере лицевого счета заявителя, открытого в кредитной организации Российской Федерации на имя заявителя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179999" lvl="0" indent="-15557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Font typeface="Oswald"/>
                        <a:buChar char="●"/>
                      </a:pPr>
                      <a:r>
                        <a:rPr lang="ru" sz="1100">
                          <a:latin typeface="Oswald"/>
                          <a:ea typeface="Oswald"/>
                          <a:cs typeface="Oswald"/>
                          <a:sym typeface="Oswald"/>
                        </a:rPr>
                        <a:t>Заявление о согласии на обработку персональных данных заявителя, обучающегося из числа отдельных категорий и (или) обучающегося с ОВЗ в соответствии с законодательством Российской Федерации</a:t>
                      </a: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91425" marB="91425"/>
                </a:tc>
              </a:tr>
              <a:tr h="142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3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0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0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1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7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1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91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8" name="Google Shape;248;p36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0583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9" name="Google Shape;249;p36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ДЕНЕЖНАЯ КОМПЕНСАЦИЯ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 </a:t>
            </a:r>
            <a:endParaRPr sz="1100" dirty="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(за исключением обучающихся, находящихся на полном государственном обеспечении)</a:t>
            </a:r>
            <a:endParaRPr sz="1000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9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43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dirty="0">
                <a:latin typeface="Oswald"/>
                <a:ea typeface="Oswald"/>
                <a:cs typeface="Oswald"/>
                <a:sym typeface="Oswald"/>
              </a:rPr>
              <a:t>Меры назначаемые в натуральной форме</a:t>
            </a:r>
            <a:endParaRPr dirty="0"/>
          </a:p>
        </p:txBody>
      </p:sp>
      <p:sp>
        <p:nvSpPr>
          <p:cNvPr id="269" name="Google Shape;269;p39"/>
          <p:cNvSpPr txBox="1">
            <a:spLocks noGrp="1"/>
          </p:cNvSpPr>
          <p:nvPr>
            <p:ph type="subTitle" idx="1"/>
          </p:nvPr>
        </p:nvSpPr>
        <p:spPr>
          <a:xfrm>
            <a:off x="729625" y="1960450"/>
            <a:ext cx="7688100" cy="15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Oswald"/>
              <a:buChar char="●"/>
            </a:pPr>
            <a:r>
              <a:rPr lang="ru" sz="1900" dirty="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0758 Предоставление бесплатного питания</a:t>
            </a:r>
            <a:endParaRPr sz="1900" dirty="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Oswald"/>
              <a:buChar char="●"/>
            </a:pPr>
            <a:r>
              <a:rPr lang="ru" sz="1900" dirty="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0760 Обеспечение бесплатным проездом на городском, пригородном транспорте, в сельской местности на внутрирайонном транспорте (кроме такси)</a:t>
            </a:r>
            <a:endParaRPr sz="1900" dirty="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Oswald"/>
              <a:buChar char="●"/>
            </a:pPr>
            <a:r>
              <a:rPr lang="ru" sz="1900" dirty="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0782 Обеспечение отдыха и оздоровления детей за счет бюджета</a:t>
            </a:r>
            <a:endParaRPr sz="1400" dirty="0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ADFE4"/>
            </a:gs>
            <a:gs pos="100000">
              <a:srgbClr val="F3F3F3"/>
            </a:gs>
          </a:gsLst>
          <a:lin ang="5400012" scaled="0"/>
        </a:gradFill>
        <a:effectLst/>
      </p:bgPr>
    </p:bg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0"/>
          <p:cNvSpPr/>
          <p:nvPr/>
        </p:nvSpPr>
        <p:spPr>
          <a:xfrm>
            <a:off x="534800" y="1234750"/>
            <a:ext cx="8053500" cy="36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rgbClr val="434343"/>
                </a:solidFill>
                <a:latin typeface="Oswald"/>
                <a:ea typeface="Oswald"/>
                <a:cs typeface="Oswald"/>
                <a:sym typeface="Oswald"/>
              </a:rPr>
              <a:t>Нормативные основания</a:t>
            </a:r>
            <a:endParaRPr b="1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swald"/>
              <a:buChar char="●"/>
            </a:pPr>
            <a:r>
              <a:rPr lang="ru" sz="12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Федеральный закон от 29.12.2021 № 273-ФЗ "Об образовании в Российской Федерации"</a:t>
            </a:r>
            <a:endParaRPr sz="12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swald"/>
              <a:buChar char="●"/>
            </a:pPr>
            <a:r>
              <a:rPr lang="ru" sz="12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Постановление Правительства Свердловской области от 05.03.2014 № 146 “Об обеспечении питанием обучающихся по очной форме обучения в государственных общеобразовательных организациях Свердловской области, муниципальных общеобразовательных организациях, частных общеобразовательных организациях, расположенных на территории Свердловской области, и обособленных структурных подразделениях государственных образовательных организаций Свердловской области по имеющим государственную аккредитацию основным общеобразовательным программам, а также обучающихся по очной форме обучения”</a:t>
            </a:r>
            <a:endParaRPr sz="12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swald"/>
              <a:buChar char="●"/>
            </a:pPr>
            <a:r>
              <a:rPr lang="ru" sz="12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Постановление Правительства Свердловской области от 03.09.2020 № 621 “Об организации бесплатного горячего питания обучающихся, получающих начальное общее образование в государственных образовательных организациях Свердловской области и муниципальных общеобразовательных организациях, расположенных на территории Свердловской области"</a:t>
            </a:r>
            <a:endParaRPr sz="12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9144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Форма предоставления - натуральная</a:t>
            </a: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marR="0" lvl="0" indent="-304800" algn="just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swald"/>
              <a:buChar char="●"/>
            </a:pPr>
            <a:r>
              <a:rPr lang="ru" sz="12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За счет субсидий из областного бюджета на финансовое обеспечение выполнения ими государственного задания</a:t>
            </a:r>
            <a:endParaRPr sz="12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b="1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Периодичность предоставления</a:t>
            </a:r>
            <a:endParaRPr b="1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Oswald"/>
              <a:buChar char="●"/>
            </a:pPr>
            <a:r>
              <a:rPr lang="ru" sz="12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Ежемесячно</a:t>
            </a:r>
            <a:endParaRPr sz="1200">
              <a:solidFill>
                <a:srgbClr val="43434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75" name="Google Shape;275;p40"/>
          <p:cNvSpPr txBox="1">
            <a:spLocks noGrp="1"/>
          </p:cNvSpPr>
          <p:nvPr>
            <p:ph type="ctrTitle"/>
          </p:nvPr>
        </p:nvSpPr>
        <p:spPr>
          <a:xfrm>
            <a:off x="2674050" y="487875"/>
            <a:ext cx="57600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latin typeface="Oswald"/>
                <a:ea typeface="Oswald"/>
                <a:cs typeface="Oswald"/>
                <a:sym typeface="Oswald"/>
              </a:rPr>
              <a:t>ПРЕДОСТАВЛЕНИЕ БЕСПЛАТНОГО ПИТАНИЯ</a:t>
            </a:r>
            <a:endParaRPr sz="1400" dirty="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76" name="Google Shape;276;p40"/>
          <p:cNvSpPr txBox="1"/>
          <p:nvPr/>
        </p:nvSpPr>
        <p:spPr>
          <a:xfrm>
            <a:off x="747150" y="487600"/>
            <a:ext cx="19269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 b="1">
                <a:latin typeface="Oswald"/>
                <a:ea typeface="Oswald"/>
                <a:cs typeface="Oswald"/>
                <a:sym typeface="Oswald"/>
              </a:rPr>
              <a:t>КОД МЕРЫ 0758</a:t>
            </a:r>
            <a:endParaRPr sz="1500" b="1"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1410</Words>
  <Application>Microsoft Office PowerPoint</Application>
  <PresentationFormat>Экран (16:9)</PresentationFormat>
  <Paragraphs>134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Lato</vt:lpstr>
      <vt:lpstr>Raleway</vt:lpstr>
      <vt:lpstr>Oswald</vt:lpstr>
      <vt:lpstr>Montserrat</vt:lpstr>
      <vt:lpstr>Streamline</vt:lpstr>
      <vt:lpstr>Единая государственная информационная система социального обеспечения (ЕГИССО)</vt:lpstr>
      <vt:lpstr>КОМПЕНСАЦИЯ СТОИМОСТИ ПРОЕЗДА НА ОБЩЕСТВЕННОМ ТРАНСПОРТЕ (ГОРОДСКОМ) (КРОМЕ ТАКСИ) И В АВТОБУСАХ ПРИГОРОДНЫХ И ВНУТРИРАЙОННЫХ МАРШРУТОВ)</vt:lpstr>
      <vt:lpstr>КОМПЕНСАЦИЯ СТОИМОСТИ ПРОЕЗДА НА ОБЩЕСТВЕННОМ ТРАНСПОРТЕ (ГОРОДСКОМ) (КРОМЕ ТАКСИ) И В АВТОБУСАХ ПРИГОРОДНЫХ И ВНУТРИРАЙОННЫХ МАРШРУТОВ)</vt:lpstr>
      <vt:lpstr>ЕЖЕМЕСЯЧНАЯ КОМПЕНСАЦИЯ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</vt:lpstr>
      <vt:lpstr>ЕЖЕМЕСЯЧНАЯ КОМПЕНСАЦИЯ НА ОБЕСПЕЧЕНИЕ БЕСПЛАТНЫМ ДВУХРАЗОВЫМ ПИТАНИЕМ (ЗАВТРАК И ОБЕД) ОБУЧАЮЩИХСЯ С ОГРАНИЧЕННЫМИ ВОЗМОЖНОСТЯМИ ЗДОРОВЬЯ, В ТОМ ЧИСЛЕ ДЕТЕЙ-ИНВАЛИДОВ, ОСВАИВАЮЩИХ ОСНОВНЫЕ ОБЩЕОБРАЗОВАТЕЛЬНЫЕ ПРОГРАММЫ НА ДОМУ</vt:lpstr>
      <vt:lpstr>ДЕНЕЖНАЯ КОМПЕНСАЦИЯ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</vt:lpstr>
      <vt:lpstr>ДЕНЕЖНАЯ КОМПЕНСАЦИЯ НА ОБЕСПЕЧЕНИЕ БЕСПЛАТНЫМ ПИТАНИЕМ ОТДЕЛЬНЫХ КАТЕГОРИЙ ОБУЧАЮЩИХСЯ, ОСВАИВАЮЩИХ ОСНОВНЫЕ ОБЩЕОБРАЗОВАТЕЛЬНЫЕ ПРОГРАММЫ С ПРИМЕНЕНИЕМ ЭЛЕКТРОННОГО ОБУЧЕНИЯ И ДИСТАНЦИОННЫХ ОБРАЗОВАТЕЛЬНЫХ ТЕХНОЛОГИЙ  (за исключением обучающихся, находящихся на полном государственном обеспечении)</vt:lpstr>
      <vt:lpstr>Меры назначаемые в натуральной форме</vt:lpstr>
      <vt:lpstr>ПРЕДОСТАВЛЕНИЕ БЕСПЛАТНОГО ПИТАНИЯ</vt:lpstr>
      <vt:lpstr>ПРЕДОСТАВЛЕНИЕ БЕСПЛАТНОГО ПИТАНИЯ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Единая государственная информационная система социального обеспечения (ЕГИССО)</dc:title>
  <cp:lastModifiedBy>Секретарь</cp:lastModifiedBy>
  <cp:revision>4</cp:revision>
  <dcterms:modified xsi:type="dcterms:W3CDTF">2022-02-03T05:34:16Z</dcterms:modified>
</cp:coreProperties>
</file>